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8" r:id="rId4"/>
  </p:sldMasterIdLst>
  <p:notesMasterIdLst>
    <p:notesMasterId r:id="rId97"/>
  </p:notesMasterIdLst>
  <p:handoutMasterIdLst>
    <p:handoutMasterId r:id="rId98"/>
  </p:handoutMasterIdLst>
  <p:sldIdLst>
    <p:sldId id="318" r:id="rId5"/>
    <p:sldId id="481" r:id="rId6"/>
    <p:sldId id="492" r:id="rId7"/>
    <p:sldId id="335" r:id="rId8"/>
    <p:sldId id="327" r:id="rId9"/>
    <p:sldId id="332" r:id="rId10"/>
    <p:sldId id="343" r:id="rId11"/>
    <p:sldId id="340" r:id="rId12"/>
    <p:sldId id="410" r:id="rId13"/>
    <p:sldId id="345" r:id="rId14"/>
    <p:sldId id="419" r:id="rId15"/>
    <p:sldId id="381" r:id="rId16"/>
    <p:sldId id="414" r:id="rId17"/>
    <p:sldId id="416" r:id="rId18"/>
    <p:sldId id="415" r:id="rId19"/>
    <p:sldId id="417" r:id="rId20"/>
    <p:sldId id="383" r:id="rId21"/>
    <p:sldId id="418" r:id="rId22"/>
    <p:sldId id="344" r:id="rId23"/>
    <p:sldId id="422" r:id="rId24"/>
    <p:sldId id="423" r:id="rId25"/>
    <p:sldId id="424" r:id="rId26"/>
    <p:sldId id="425" r:id="rId27"/>
    <p:sldId id="289" r:id="rId28"/>
    <p:sldId id="375" r:id="rId29"/>
    <p:sldId id="376" r:id="rId30"/>
    <p:sldId id="378" r:id="rId31"/>
    <p:sldId id="379" r:id="rId32"/>
    <p:sldId id="380" r:id="rId33"/>
    <p:sldId id="426" r:id="rId34"/>
    <p:sldId id="470" r:id="rId35"/>
    <p:sldId id="471" r:id="rId36"/>
    <p:sldId id="388" r:id="rId37"/>
    <p:sldId id="427" r:id="rId38"/>
    <p:sldId id="409" r:id="rId39"/>
    <p:sldId id="429" r:id="rId40"/>
    <p:sldId id="428" r:id="rId41"/>
    <p:sldId id="430" r:id="rId42"/>
    <p:sldId id="328" r:id="rId43"/>
    <p:sldId id="432" r:id="rId44"/>
    <p:sldId id="389" r:id="rId45"/>
    <p:sldId id="431" r:id="rId46"/>
    <p:sldId id="476" r:id="rId47"/>
    <p:sldId id="477" r:id="rId48"/>
    <p:sldId id="392" r:id="rId49"/>
    <p:sldId id="397" r:id="rId50"/>
    <p:sldId id="398" r:id="rId51"/>
    <p:sldId id="331" r:id="rId52"/>
    <p:sldId id="406" r:id="rId53"/>
    <p:sldId id="407" r:id="rId54"/>
    <p:sldId id="329" r:id="rId55"/>
    <p:sldId id="322" r:id="rId56"/>
    <p:sldId id="436" r:id="rId57"/>
    <p:sldId id="443" r:id="rId58"/>
    <p:sldId id="437" r:id="rId59"/>
    <p:sldId id="491" r:id="rId60"/>
    <p:sldId id="489" r:id="rId61"/>
    <p:sldId id="490" r:id="rId62"/>
    <p:sldId id="482" r:id="rId63"/>
    <p:sldId id="384" r:id="rId64"/>
    <p:sldId id="385" r:id="rId65"/>
    <p:sldId id="386" r:id="rId66"/>
    <p:sldId id="346" r:id="rId67"/>
    <p:sldId id="366" r:id="rId68"/>
    <p:sldId id="323" r:id="rId69"/>
    <p:sldId id="449" r:id="rId70"/>
    <p:sldId id="433" r:id="rId71"/>
    <p:sldId id="450" r:id="rId72"/>
    <p:sldId id="488" r:id="rId73"/>
    <p:sldId id="452" r:id="rId74"/>
    <p:sldId id="483" r:id="rId75"/>
    <p:sldId id="485" r:id="rId76"/>
    <p:sldId id="486" r:id="rId77"/>
    <p:sldId id="487" r:id="rId78"/>
    <p:sldId id="324" r:id="rId79"/>
    <p:sldId id="333" r:id="rId80"/>
    <p:sldId id="453" r:id="rId81"/>
    <p:sldId id="462" r:id="rId82"/>
    <p:sldId id="463" r:id="rId83"/>
    <p:sldId id="464" r:id="rId84"/>
    <p:sldId id="446" r:id="rId85"/>
    <p:sldId id="447" r:id="rId86"/>
    <p:sldId id="325" r:id="rId87"/>
    <p:sldId id="434" r:id="rId88"/>
    <p:sldId id="484" r:id="rId89"/>
    <p:sldId id="469" r:id="rId90"/>
    <p:sldId id="479" r:id="rId91"/>
    <p:sldId id="478" r:id="rId92"/>
    <p:sldId id="468" r:id="rId93"/>
    <p:sldId id="474" r:id="rId94"/>
    <p:sldId id="473" r:id="rId95"/>
    <p:sldId id="472" r:id="rId9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4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57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4FB57B6-F23E-48AA-9AED-B9813883574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DD245C-0CC6-47D6-B336-37AE7CE8E8E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93D8164-181F-4C26-9EF6-88FA1BA10FE3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C18AB4E-9CE0-4176-A937-6AFEE3AFAB4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B4E-9CE0-4176-A937-6AFEE3AFAB4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533A81-6E98-4A32-ACD9-0718655BEE59}" type="slidenum">
              <a:rPr lang="pt-BR" smtClean="0"/>
              <a:pPr/>
              <a:t>21</a:t>
            </a:fld>
            <a:endParaRPr lang="pt-BR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B4C0DA-D91A-41EA-A2E0-DEB65CA1ECB4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03D32-C4FE-4E93-A629-5A9DE566569A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C1DB7-2457-43C6-8184-2F415893A8F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9B76-3D14-4F3F-9D15-B8079447E350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DC18-900F-4639-974C-082B356D62AC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66C6C-9CD9-4F38-B73D-5EAD95BAA88E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1E8DE-ED98-4038-A45C-CC5212B6BAE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953EA-4AA6-4EF5-AAD2-23815C969F62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3215-86FF-4422-B263-6E88401298BA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Aron\Backup%20280607\Power%20Point\Reuni&#227;o%20FAJ%200308\BEZERRO%20XX%20019.mpg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kumente%20und%20Einstellungen\vad\Eigene%20Dateien\Videos\cardiowest.mpg" TargetMode="Externa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site/labbioeng/" TargetMode="External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sites.google.com/site/labbioen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Sony\Desktop\CFX%206.wmv" TargetMode="External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7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5720" y="2173289"/>
            <a:ext cx="8643998" cy="2470157"/>
          </a:xfrm>
        </p:spPr>
        <p:txBody>
          <a:bodyPr>
            <a:noAutofit/>
          </a:bodyPr>
          <a:lstStyle/>
          <a:p>
            <a:r>
              <a:rPr lang="en-US" sz="3600" b="1" noProof="0" dirty="0" smtClean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Artificial heart and mechanically assisted circulatory support: hemolysis and wear evaluation in ceramic pivot bearings.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2910" y="5429264"/>
            <a:ext cx="7858180" cy="1285884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EDUARDO G. P. BOCK</a:t>
            </a:r>
          </a:p>
          <a:p>
            <a:r>
              <a:rPr lang="en-US" sz="2800" b="1" noProof="0" dirty="0" smtClean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IFSP – SAO PAULO, BR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AZIL</a:t>
            </a:r>
          </a:p>
          <a:p>
            <a:r>
              <a:rPr lang="en-US" sz="1700" b="1" dirty="0" smtClean="0">
                <a:solidFill>
                  <a:srgbClr val="00B0F0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sites.google.com/site/labbioeng/</a:t>
            </a:r>
            <a:endParaRPr lang="en-US" sz="1700" b="1" noProof="0" dirty="0" smtClean="0">
              <a:solidFill>
                <a:srgbClr val="00B0F0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endParaRPr lang="en-US" noProof="0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67587" name="Picture 3" descr="C:\Users\Sony\Desktop\EB\federal\10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4737492"/>
            <a:ext cx="1571636" cy="2049094"/>
          </a:xfrm>
          <a:prstGeom prst="rect">
            <a:avLst/>
          </a:prstGeom>
          <a:noFill/>
        </p:spPr>
      </p:pic>
      <p:pic>
        <p:nvPicPr>
          <p:cNvPr id="67589" name="Picture 5" descr="C:\Users\Sony\Desktop\EB\federal\logosp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85728"/>
            <a:ext cx="3014108" cy="1214422"/>
          </a:xfrm>
          <a:prstGeom prst="rect">
            <a:avLst/>
          </a:prstGeom>
          <a:noFill/>
        </p:spPr>
      </p:pic>
      <p:pic>
        <p:nvPicPr>
          <p:cNvPr id="7" name="Picture 2" descr="C:\Users\Sony\Desktop\EB\federal\federa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4834248"/>
            <a:ext cx="1571636" cy="1880900"/>
          </a:xfrm>
          <a:prstGeom prst="rect">
            <a:avLst/>
          </a:prstGeom>
          <a:noFill/>
        </p:spPr>
      </p:pic>
      <p:pic>
        <p:nvPicPr>
          <p:cNvPr id="97281" name="Picture 1" descr="C:\Users\Sony\Desktop\EB\Laboratório de Bioengenharia\logo_BIOE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142852"/>
            <a:ext cx="3200548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CAA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email"/>
          <a:srcRect l="2854" t="959"/>
          <a:stretch/>
        </p:blipFill>
        <p:spPr>
          <a:xfrm>
            <a:off x="1331912" y="2100779"/>
            <a:ext cx="2486025" cy="3987284"/>
          </a:xfrm>
        </p:spPr>
      </p:pic>
      <p:pic>
        <p:nvPicPr>
          <p:cNvPr id="17414" name="Picture 6" descr="DAV invertid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346700" y="1990725"/>
            <a:ext cx="2708275" cy="3743325"/>
          </a:xfrm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85721" y="3213100"/>
            <a:ext cx="1085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Magnet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60363" y="4244975"/>
            <a:ext cx="971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Stator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95288" y="3860800"/>
            <a:ext cx="1008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0070C0"/>
                </a:solidFill>
              </a:rPr>
              <a:t>Sensor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52400" y="3581400"/>
            <a:ext cx="1330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Screw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539750" y="4581525"/>
            <a:ext cx="792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0070C0"/>
                </a:solidFill>
              </a:rPr>
              <a:t>Rotor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79388" y="5829300"/>
            <a:ext cx="2487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Right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chamber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995738" y="2852738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Diaphragm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4127511" y="3213100"/>
            <a:ext cx="201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Pusher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plate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4859338" y="5013325"/>
            <a:ext cx="1008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Right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cap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7924800" y="3573463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Screw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8077200" y="3213100"/>
            <a:ext cx="10429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Magnet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8077200" y="3860800"/>
            <a:ext cx="1008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0070C0"/>
                </a:solidFill>
              </a:rPr>
              <a:t>Sensor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7924800" y="4724400"/>
            <a:ext cx="792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0070C0"/>
                </a:solidFill>
              </a:rPr>
              <a:t>Rotor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8001000" y="4343400"/>
            <a:ext cx="971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Stator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4197361" y="3500438"/>
            <a:ext cx="1657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Plate</a:t>
            </a:r>
            <a:endParaRPr lang="pt-BR" b="1" dirty="0" smtClean="0">
              <a:solidFill>
                <a:srgbClr val="0070C0"/>
              </a:solidFill>
            </a:endParaRP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4127511" y="3716338"/>
            <a:ext cx="72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Axis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4000511" y="3962400"/>
            <a:ext cx="1008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0070C0"/>
                </a:solidFill>
              </a:rPr>
              <a:t>Sensor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3309938" y="4868863"/>
            <a:ext cx="1619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Pusher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plate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3563938" y="1916113"/>
            <a:ext cx="207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Left</a:t>
            </a:r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b="1" dirty="0" err="1" smtClean="0">
                <a:solidFill>
                  <a:srgbClr val="0070C0"/>
                </a:solidFill>
              </a:rPr>
              <a:t>Chamber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4054486" y="4292600"/>
            <a:ext cx="1222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0070C0"/>
                </a:solidFill>
              </a:rPr>
              <a:t>Magnet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3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Auxiliary Total Artificial Heart ATAH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Sony\Desktop\EB\pesquisas\+pulsáteis\+ CAA ANDRADE\CoracaoArtificial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785926"/>
            <a:ext cx="9150018" cy="4143404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LVAD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Left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Ventricle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Assist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Device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916238" y="4256088"/>
          <a:ext cx="318293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8" name="Image" r:id="rId3" imgW="6222222" imgH="3873016" progId="">
                  <p:embed/>
                </p:oleObj>
              </mc:Choice>
              <mc:Fallback>
                <p:oleObj name="Image" r:id="rId3" imgW="6222222" imgH="387301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256088"/>
                        <a:ext cx="318293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92725" y="1600200"/>
          <a:ext cx="3043238" cy="217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9" name="Image" r:id="rId5" imgW="6006349" imgH="4139683" progId="">
                  <p:embed/>
                </p:oleObj>
              </mc:Choice>
              <mc:Fallback>
                <p:oleObj name="Image" r:id="rId5" imgW="6006349" imgH="413968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600200"/>
                        <a:ext cx="3043238" cy="217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1836738" y="3644900"/>
            <a:ext cx="12954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b="1" dirty="0" err="1" smtClean="0">
                <a:solidFill>
                  <a:srgbClr val="0070C0"/>
                </a:solidFill>
              </a:rPr>
              <a:t>First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6091238" y="3716338"/>
            <a:ext cx="1295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b="1" dirty="0" err="1" smtClean="0">
                <a:solidFill>
                  <a:srgbClr val="0070C0"/>
                </a:solidFill>
              </a:rPr>
              <a:t>Second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3854450" y="6237288"/>
            <a:ext cx="1295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b="1" dirty="0" err="1" smtClean="0">
                <a:solidFill>
                  <a:srgbClr val="0070C0"/>
                </a:solidFill>
              </a:rPr>
              <a:t>Third</a:t>
            </a:r>
            <a:endParaRPr lang="pt-BR" b="1" dirty="0">
              <a:solidFill>
                <a:srgbClr val="0070C0"/>
              </a:solidFill>
            </a:endParaRPr>
          </a:p>
        </p:txBody>
      </p:sp>
      <p:graphicFrame>
        <p:nvGraphicFramePr>
          <p:cNvPr id="2052" name="Object 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262063" y="1628775"/>
          <a:ext cx="2517775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0" name="Image" r:id="rId7" imgW="645849" imgH="533175" progId="">
                  <p:embed/>
                </p:oleObj>
              </mc:Choice>
              <mc:Fallback>
                <p:oleObj name="Image" r:id="rId7" imgW="645849" imgH="53317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063" y="1628775"/>
                        <a:ext cx="2517775" cy="207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LVAD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Left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Ventricle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Assist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Device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Motor and windings,</a:t>
            </a:r>
            <a:r>
              <a:rPr lang="en-US" sz="3200" dirty="0" smtClean="0">
                <a:solidFill>
                  <a:srgbClr val="0070C0"/>
                </a:solidFill>
              </a:rPr>
              <a:t> Hall sensors, 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passive fulfillment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794" y="2786058"/>
            <a:ext cx="5286412" cy="3482319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LVAD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Left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Ventricle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Assist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Device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Pusher plate and PU diaphragm</a:t>
            </a:r>
            <a:endParaRPr kumimoji="0" lang="en-US" sz="3200" b="0" i="0" u="none" strike="noStrike" kern="1200" cap="none" spc="0" normalizeH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0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85918" y="2285991"/>
            <a:ext cx="5572164" cy="4179123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LVAD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Left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Ventricle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Assist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Device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Cardiac Valves placement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PTFE cannulae connection</a:t>
            </a:r>
            <a:endParaRPr kumimoji="0" lang="en-US" sz="3200" b="0" i="0" u="none" strike="noStrike" kern="1200" cap="none" spc="0" normalizeH="0" baseline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964381" y="2786058"/>
            <a:ext cx="7215238" cy="3640160"/>
            <a:chOff x="1000100" y="2786058"/>
            <a:chExt cx="7215238" cy="3640160"/>
          </a:xfrm>
        </p:grpSpPr>
        <p:pic>
          <p:nvPicPr>
            <p:cNvPr id="5" name="Picture 5" descr="22_1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000100" y="2786058"/>
              <a:ext cx="4538666" cy="3625530"/>
            </a:xfrm>
            <a:prstGeom prst="rect">
              <a:avLst/>
            </a:prstGeom>
            <a:noFill/>
          </p:spPr>
        </p:pic>
        <p:pic>
          <p:nvPicPr>
            <p:cNvPr id="6" name="Picture 2" descr="19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 rot="5400000">
              <a:off x="5450969" y="3661849"/>
              <a:ext cx="3640160" cy="1888578"/>
            </a:xfrm>
            <a:prstGeom prst="rect">
              <a:avLst/>
            </a:prstGeom>
            <a:noFill/>
          </p:spPr>
        </p:pic>
      </p:grpSp>
      <p:sp>
        <p:nvSpPr>
          <p:cNvPr id="8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LVAD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Left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Ventricle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Assist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Device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prototypes of Controller and external battery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7" descr="MVC-023F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893075" y="2643181"/>
            <a:ext cx="5357850" cy="3842871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LVAD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Left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Ventricle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Assist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Device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304800" y="1371600"/>
            <a:ext cx="86868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74650" indent="-37465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2867025" algn="l"/>
                <a:tab pos="3138488" algn="l"/>
              </a:tabLst>
              <a:defRPr/>
            </a:pPr>
            <a:endParaRPr lang="en-US" sz="28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marL="374650" indent="-37465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2867025" algn="l"/>
                <a:tab pos="3138488" algn="l"/>
              </a:tabLst>
              <a:defRPr/>
            </a:pPr>
            <a:endParaRPr lang="en-US" sz="28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marL="374650" indent="-37465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tabLst>
                <a:tab pos="2867025" algn="l"/>
                <a:tab pos="3138488" algn="l"/>
              </a:tabLst>
              <a:defRPr/>
            </a:pPr>
            <a:endParaRPr lang="en-US" sz="28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9388" y="1484313"/>
            <a:ext cx="8345487" cy="4606925"/>
            <a:chOff x="384" y="1418"/>
            <a:chExt cx="5257" cy="2902"/>
          </a:xfrm>
        </p:grpSpPr>
        <p:pic>
          <p:nvPicPr>
            <p:cNvPr id="126983" name="Picture 7" descr="MVC-008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92" y="1418"/>
              <a:ext cx="3870" cy="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>
              <a:off x="406" y="2643"/>
              <a:ext cx="8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dirty="0" err="1" smtClean="0">
                  <a:solidFill>
                    <a:srgbClr val="0070C0"/>
                  </a:solidFill>
                </a:rPr>
                <a:t>Chamber</a:t>
              </a:r>
              <a:endParaRPr lang="pt-BR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26985" name="Line 9"/>
            <p:cNvSpPr>
              <a:spLocks noChangeShapeType="1"/>
            </p:cNvSpPr>
            <p:nvPr/>
          </p:nvSpPr>
          <p:spPr bwMode="auto">
            <a:xfrm flipH="1">
              <a:off x="1248" y="2592"/>
              <a:ext cx="1056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6" name="Text Box 10"/>
            <p:cNvSpPr txBox="1">
              <a:spLocks noChangeArrowheads="1"/>
            </p:cNvSpPr>
            <p:nvPr/>
          </p:nvSpPr>
          <p:spPr bwMode="auto">
            <a:xfrm>
              <a:off x="384" y="3312"/>
              <a:ext cx="100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dirty="0" err="1" smtClean="0">
                  <a:solidFill>
                    <a:srgbClr val="0070C0"/>
                  </a:solidFill>
                </a:rPr>
                <a:t>Biological</a:t>
              </a:r>
              <a:r>
                <a:rPr lang="pt-BR" sz="2400" b="1" dirty="0" smtClean="0">
                  <a:solidFill>
                    <a:srgbClr val="0070C0"/>
                  </a:solidFill>
                </a:rPr>
                <a:t>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pt-BR" sz="2400" b="1" dirty="0" err="1" smtClean="0">
                  <a:solidFill>
                    <a:srgbClr val="0070C0"/>
                  </a:solidFill>
                </a:rPr>
                <a:t>valves</a:t>
              </a:r>
              <a:endParaRPr lang="pt-BR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26987" name="Line 11"/>
            <p:cNvSpPr>
              <a:spLocks noChangeShapeType="1"/>
            </p:cNvSpPr>
            <p:nvPr/>
          </p:nvSpPr>
          <p:spPr bwMode="auto">
            <a:xfrm flipH="1">
              <a:off x="1200" y="3216"/>
              <a:ext cx="72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8" name="Line 12"/>
            <p:cNvSpPr>
              <a:spLocks noChangeShapeType="1"/>
            </p:cNvSpPr>
            <p:nvPr/>
          </p:nvSpPr>
          <p:spPr bwMode="auto">
            <a:xfrm flipH="1">
              <a:off x="1296" y="3264"/>
              <a:ext cx="1488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9" name="Text Box 13"/>
            <p:cNvSpPr txBox="1">
              <a:spLocks noChangeArrowheads="1"/>
            </p:cNvSpPr>
            <p:nvPr/>
          </p:nvSpPr>
          <p:spPr bwMode="auto">
            <a:xfrm>
              <a:off x="3556" y="3318"/>
              <a:ext cx="1104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dirty="0" smtClean="0">
                  <a:solidFill>
                    <a:srgbClr val="0070C0"/>
                  </a:solidFill>
                </a:rPr>
                <a:t>PU </a:t>
              </a:r>
              <a:r>
                <a:rPr lang="pt-BR" sz="2400" b="1" dirty="0" err="1" smtClean="0">
                  <a:solidFill>
                    <a:srgbClr val="0070C0"/>
                  </a:solidFill>
                </a:rPr>
                <a:t>diaphragm</a:t>
              </a:r>
              <a:endParaRPr lang="pt-BR" sz="2400" b="1" dirty="0" smtClean="0">
                <a:solidFill>
                  <a:srgbClr val="0070C0"/>
                </a:solidFill>
              </a:endParaRPr>
            </a:p>
          </p:txBody>
        </p:sp>
        <p:sp>
          <p:nvSpPr>
            <p:cNvPr id="126990" name="Text Box 14"/>
            <p:cNvSpPr txBox="1">
              <a:spLocks noChangeArrowheads="1"/>
            </p:cNvSpPr>
            <p:nvPr/>
          </p:nvSpPr>
          <p:spPr bwMode="auto">
            <a:xfrm>
              <a:off x="4681" y="2193"/>
              <a:ext cx="960" cy="5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t-BR" sz="2400" b="1" dirty="0" err="1" smtClean="0">
                  <a:solidFill>
                    <a:srgbClr val="0070C0"/>
                  </a:solidFill>
                </a:rPr>
                <a:t>Brushless</a:t>
              </a:r>
              <a:r>
                <a:rPr lang="pt-BR" sz="2400" b="1" dirty="0" smtClean="0">
                  <a:latin typeface="Times New Roman" pitchFamily="18" charset="0"/>
                </a:rPr>
                <a:t> </a:t>
              </a:r>
              <a:r>
                <a:rPr lang="pt-BR" sz="2400" b="1" dirty="0" smtClean="0">
                  <a:solidFill>
                    <a:srgbClr val="0070C0"/>
                  </a:solidFill>
                </a:rPr>
                <a:t>DC Motor</a:t>
              </a:r>
              <a:r>
                <a:rPr lang="pt-BR" sz="2400" b="1" dirty="0" smtClean="0">
                  <a:latin typeface="Times New Roman" pitchFamily="18" charset="0"/>
                </a:rPr>
                <a:t> </a:t>
              </a:r>
              <a:endParaRPr lang="pt-BR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LVAD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Left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Ventricle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Assist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pt-BR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Device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BR" sz="3200" dirty="0" smtClean="0">
                <a:solidFill>
                  <a:srgbClr val="0070C0"/>
                </a:solidFill>
              </a:rPr>
              <a:t>27 </a:t>
            </a:r>
            <a:r>
              <a:rPr lang="en-US" sz="3200" dirty="0" smtClean="0">
                <a:solidFill>
                  <a:srgbClr val="0070C0"/>
                </a:solidFill>
              </a:rPr>
              <a:t>calves </a:t>
            </a:r>
            <a:r>
              <a:rPr lang="pt-BR" sz="3200" dirty="0" smtClean="0">
                <a:solidFill>
                  <a:srgbClr val="0070C0"/>
                </a:solidFill>
              </a:rPr>
              <a:t>100 kg ± 20 kg</a:t>
            </a:r>
            <a:endParaRPr kumimoji="0" lang="pt-BR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In vivo tests with ATAH as LVAD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892943" y="2428868"/>
            <a:ext cx="7358114" cy="2952024"/>
            <a:chOff x="-1000164" y="2428868"/>
            <a:chExt cx="7358114" cy="2952024"/>
          </a:xfrm>
        </p:grpSpPr>
        <p:pic>
          <p:nvPicPr>
            <p:cNvPr id="88067" name="Picture 3" descr="C:\Users\Sony\Desktop\EB\pesquisas\+pulsáteis\+ CAA ANDRADE\bezerro XIII\explicando c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1000164" y="2428868"/>
              <a:ext cx="2786082" cy="2952024"/>
            </a:xfrm>
            <a:prstGeom prst="rect">
              <a:avLst/>
            </a:prstGeom>
            <a:noFill/>
          </p:spPr>
        </p:pic>
        <p:pic>
          <p:nvPicPr>
            <p:cNvPr id="8" name="BEZERRO XX 019.mp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428860" y="2428868"/>
              <a:ext cx="3929090" cy="2947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571472" y="428603"/>
          <a:ext cx="7786742" cy="5840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0" name="Foto do Photo Editor" r:id="rId3" imgW="6095238" imgH="4571429" progId="">
                  <p:embed/>
                </p:oleObj>
              </mc:Choice>
              <mc:Fallback>
                <p:oleObj name="Foto do Photo Editor" r:id="rId3" imgW="6095238" imgH="45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428603"/>
                        <a:ext cx="7786742" cy="58400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Laboratory of Bioengineering </a:t>
            </a:r>
            <a:b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and Biomaterials BIOENG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4450" name="Picture 2" descr="C:\Users\Usuario\Desktop\EB\Laboratório de Bioengenharia\IMG-20170904-WA0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5"/>
            <a:ext cx="8532440" cy="43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4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85750" y="142875"/>
          <a:ext cx="8572530" cy="654174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69884"/>
                <a:gridCol w="1131068"/>
                <a:gridCol w="1152609"/>
                <a:gridCol w="1512799"/>
                <a:gridCol w="4106170"/>
              </a:tblGrid>
              <a:tr h="28947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i="1" dirty="0"/>
                        <a:t>Bezerro nº</a:t>
                      </a:r>
                      <a:endParaRPr lang="pt-BR" sz="1200" b="1" i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i="1"/>
                        <a:t>Data</a:t>
                      </a:r>
                      <a:endParaRPr lang="pt-BR" sz="1200" b="1" i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i="1" dirty="0"/>
                        <a:t>Sobrevida (dias)</a:t>
                      </a:r>
                      <a:endParaRPr lang="pt-BR" sz="1200" b="1" i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i="1" dirty="0"/>
                        <a:t>Resultados</a:t>
                      </a:r>
                      <a:endParaRPr lang="pt-BR" sz="1200" b="1" i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c/ CEC / BID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05/06/2002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0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Fibrilação ventricular (5.0.)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c/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10/06/2002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5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Não acordou, hipersecreção preliminar, infecção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3º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c/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20/08/2002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3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Parada cardíaca súbita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4º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c/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06/11/2002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3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Parada cardíaca súbita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5º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c/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27/11/2002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Parada cardíaca súbita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6º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18/02/2003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Parada cardíaca súbita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7º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15/05/2003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6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Parada cardíaca súbita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8º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07/10/2003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Trauma respiratório (S.O.)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9º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02/12/2003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6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Falha controle </a:t>
                      </a:r>
                      <a:r>
                        <a:rPr lang="pt-BR" sz="1000" b="1" dirty="0" smtClean="0"/>
                        <a:t>dispositivo, Trombose </a:t>
                      </a:r>
                      <a:r>
                        <a:rPr lang="pt-BR" sz="1000" b="1" dirty="0"/>
                        <a:t>cânulas (TCA)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10º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25/05/2004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Parada cardíaca </a:t>
                      </a:r>
                      <a:r>
                        <a:rPr lang="pt-BR" sz="1000" b="1" dirty="0" smtClean="0"/>
                        <a:t>súbita, </a:t>
                      </a:r>
                      <a:r>
                        <a:rPr lang="pt-BR" sz="1000" b="1" dirty="0" err="1" smtClean="0"/>
                        <a:t>Hematócrito</a:t>
                      </a:r>
                      <a:r>
                        <a:rPr lang="pt-BR" sz="1000" b="1" dirty="0" smtClean="0"/>
                        <a:t> </a:t>
                      </a:r>
                      <a:r>
                        <a:rPr lang="pt-BR" sz="1000" b="1" dirty="0"/>
                        <a:t>baixo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11º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13/07/2004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3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Ruptura de diafragma do dispositivo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12º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26/10/2004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Dispositivo com obstrução na saída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4526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13º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07/12/2004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5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Falha controle </a:t>
                      </a:r>
                      <a:r>
                        <a:rPr lang="pt-BR" sz="1000" b="1" dirty="0" smtClean="0"/>
                        <a:t>dispositivo, </a:t>
                      </a:r>
                      <a:r>
                        <a:rPr lang="pt-BR" sz="1000" b="1" dirty="0" err="1" smtClean="0"/>
                        <a:t>Hematócrito</a:t>
                      </a:r>
                      <a:r>
                        <a:rPr lang="pt-BR" sz="1000" b="1" dirty="0" smtClean="0"/>
                        <a:t> baixo, Insuficiência </a:t>
                      </a:r>
                      <a:r>
                        <a:rPr lang="pt-BR" sz="1000" b="1" dirty="0"/>
                        <a:t>respiratória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15º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05/04/2005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Falha controle dispositivo (S.O.)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16º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16/08/2005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5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Distúrbio eletrolítico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17º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29/11/2005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5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Soltura de bucha </a:t>
                      </a:r>
                      <a:r>
                        <a:rPr lang="pt-BR" sz="1000" b="1" dirty="0" err="1"/>
                        <a:t>roscada</a:t>
                      </a:r>
                      <a:r>
                        <a:rPr lang="pt-BR" sz="1000" b="1" dirty="0"/>
                        <a:t> do dispositivo 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858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18º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06/12/2005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3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Soltas bucha </a:t>
                      </a:r>
                      <a:r>
                        <a:rPr lang="pt-BR" sz="1000" b="1" dirty="0" err="1"/>
                        <a:t>roscada</a:t>
                      </a:r>
                      <a:r>
                        <a:rPr lang="pt-BR" sz="1000" b="1" dirty="0"/>
                        <a:t> do dispositivo </a:t>
                      </a:r>
                      <a:r>
                        <a:rPr lang="pt-BR" sz="1000" b="1" dirty="0" smtClean="0"/>
                        <a:t>(carcaça </a:t>
                      </a:r>
                      <a:r>
                        <a:rPr lang="pt-BR" sz="1000" b="1" dirty="0"/>
                        <a:t>amolecida)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4764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21º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14/08/2007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Sangue no motor do dispositivo </a:t>
                      </a:r>
                      <a:r>
                        <a:rPr lang="pt-BR" sz="1000" b="1" dirty="0" smtClean="0"/>
                        <a:t>, Sem </a:t>
                      </a:r>
                      <a:r>
                        <a:rPr lang="pt-BR" sz="1000" b="1" dirty="0"/>
                        <a:t>recuperação ou </a:t>
                      </a:r>
                      <a:r>
                        <a:rPr lang="pt-BR" sz="1000" b="1" dirty="0" smtClean="0"/>
                        <a:t>alimentação, Animal </a:t>
                      </a:r>
                      <a:r>
                        <a:rPr lang="pt-BR" sz="1000" b="1" dirty="0"/>
                        <a:t>sacrificado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22º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05/08/2008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Ruptura diafragma </a:t>
                      </a:r>
                      <a:r>
                        <a:rPr lang="pt-BR" sz="1000" b="1" dirty="0" smtClean="0"/>
                        <a:t>dispositivo, Animal </a:t>
                      </a:r>
                      <a:r>
                        <a:rPr lang="pt-BR" sz="1000" b="1" dirty="0"/>
                        <a:t>sacrificado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24º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BID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10/02/2009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0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Fibrilação ventricular (S.O.)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25º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s/ CEC / BIT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10/08/2009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1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/>
                        <a:t>Parada respiratória por extubação precoce</a:t>
                      </a:r>
                      <a:endParaRPr lang="pt-BR" sz="1000" b="1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/>
                </a:tc>
              </a:tr>
              <a:tr h="2114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27º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s/ CEC / BIT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17/11/2009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1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000" b="1" dirty="0"/>
                        <a:t>Choque séptico + enterite hemorrágica</a:t>
                      </a:r>
                      <a:endParaRPr lang="pt-BR" sz="10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856">
                <a:tc gridSpan="5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000" i="1" dirty="0"/>
                        <a:t>CEC – circulação extracorpórea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000" i="1" dirty="0"/>
                        <a:t>BID – bolsa intradiafragmática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000" i="1" dirty="0"/>
                        <a:t>BIT – bolsa intratorácica</a:t>
                      </a:r>
                      <a:endParaRPr lang="pt-BR" sz="1000" i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2578" marR="2257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500063" y="714356"/>
          <a:ext cx="8215370" cy="3530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41974"/>
                <a:gridCol w="1060309"/>
                <a:gridCol w="940923"/>
                <a:gridCol w="1785950"/>
                <a:gridCol w="3786214"/>
              </a:tblGrid>
              <a:tr h="24605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i="1" dirty="0"/>
                        <a:t>Bezerro nº</a:t>
                      </a:r>
                      <a:endParaRPr lang="pt-B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i="1"/>
                        <a:t>Data</a:t>
                      </a:r>
                      <a:endParaRPr lang="pt-BR" sz="1400" b="1" i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i="1"/>
                        <a:t>Sobrevida (Dias)</a:t>
                      </a:r>
                      <a:endParaRPr lang="pt-BR" sz="1400" b="1" i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i="1" dirty="0"/>
                        <a:t>Resultados</a:t>
                      </a:r>
                      <a:endParaRPr lang="pt-BR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/>
                        <a:t>14º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s/ CEC / BID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01/03/2005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7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Desfragmentação imã do motor com travamento do dispositivo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23º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s/ CEC / BID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14/10/2008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7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Parada Respiratória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</a:tr>
              <a:tr h="5318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19º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/>
                        <a:t>s/ CEC / BID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/>
                        <a:t>30/05/2005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/>
                        <a:t>12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/>
                        <a:t>Problemas no dispositivo (conector com falhas) + infecção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20º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s/ CEC / BID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28/11/2006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16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/>
                        <a:t>Insuficiência respiratória + infecção</a:t>
                      </a:r>
                      <a:endParaRPr lang="pt-BR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/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/>
                        <a:t>26º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/>
                        <a:t>s/ CEC / BIT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/>
                        <a:t>29/09/2009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/>
                        <a:t>31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/>
                        <a:t>“</a:t>
                      </a:r>
                      <a:r>
                        <a:rPr lang="pt-BR" sz="1200" b="1" dirty="0" err="1"/>
                        <a:t>Leaks</a:t>
                      </a:r>
                      <a:r>
                        <a:rPr lang="pt-BR" sz="1200" b="1" dirty="0"/>
                        <a:t>” </a:t>
                      </a:r>
                      <a:r>
                        <a:rPr lang="pt-BR" sz="1200" b="1" dirty="0" err="1"/>
                        <a:t>paraprotético</a:t>
                      </a:r>
                      <a:r>
                        <a:rPr lang="pt-BR" sz="1200" b="1" dirty="0"/>
                        <a:t> no dispositivo</a:t>
                      </a:r>
                      <a:endParaRPr lang="pt-BR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 gridSpan="5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200" i="1" dirty="0"/>
                        <a:t>CEC – circulação extracorpórea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200" i="1" dirty="0"/>
                        <a:t>BID – bolsa intradiafragmática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200" i="1" dirty="0"/>
                        <a:t>BIT – bolsa intratorácica</a:t>
                      </a:r>
                      <a:endParaRPr lang="pt-BR" sz="12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157" marR="4115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Sony\Desktop\EB\pesquisas\+pulsáteis\+ CAA ANDRADE\Bezerro X\cam+diaf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43570" y="4071942"/>
            <a:ext cx="287609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Lean structure leads to some mistakes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Teams: Surgical, Clinicians, Veterinary, Engineering and Scientists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 experiments wasted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Research started in 1996 (clinical evaluation)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Brazil, there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 research but it doesn’t reach the market (devices are imported!)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SCENARIO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Sony\Desktop\EB\Congressos e apresentações\messejana\Messejana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1013" y="566738"/>
            <a:ext cx="8181975" cy="572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1" descr="F7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2893" y="4013187"/>
            <a:ext cx="326707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3" descr="DSC00001"/>
          <p:cNvPicPr>
            <a:picLocks noChangeAspect="1" noChangeArrowheads="1"/>
          </p:cNvPicPr>
          <p:nvPr/>
        </p:nvPicPr>
        <p:blipFill>
          <a:blip r:embed="rId4" cstate="email">
            <a:lum bright="24000" contrast="6000"/>
          </a:blip>
          <a:srcRect/>
          <a:stretch>
            <a:fillRect/>
          </a:stretch>
        </p:blipFill>
        <p:spPr bwMode="auto">
          <a:xfrm>
            <a:off x="4343368" y="1571612"/>
            <a:ext cx="326707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982756" y="4013187"/>
          <a:ext cx="1979612" cy="197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Photo Editor Photo" r:id="rId5" imgW="4544059" imgH="2781688" progId="">
                  <p:embed/>
                </p:oleObj>
              </mc:Choice>
              <mc:Fallback>
                <p:oleObj name="Photo Editor Photo" r:id="rId5" imgW="4544059" imgH="278168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608" t="6212" r="40562" b="35332"/>
                      <a:stretch>
                        <a:fillRect/>
                      </a:stretch>
                    </p:blipFill>
                    <p:spPr bwMode="auto">
                      <a:xfrm>
                        <a:off x="1982756" y="4013187"/>
                        <a:ext cx="1979612" cy="197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17" descr="coraçã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0993" y="1571612"/>
            <a:ext cx="218757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90" name="Rectangle 18"/>
          <p:cNvSpPr>
            <a:spLocks noChangeArrowheads="1"/>
          </p:cNvSpPr>
          <p:nvPr/>
        </p:nvSpPr>
        <p:spPr bwMode="auto">
          <a:xfrm>
            <a:off x="-32" y="3381364"/>
            <a:ext cx="1828800" cy="70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1st Generation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10291" name="Rectangle 19"/>
          <p:cNvSpPr>
            <a:spLocks noChangeArrowheads="1"/>
          </p:cNvSpPr>
          <p:nvPr/>
        </p:nvSpPr>
        <p:spPr bwMode="auto">
          <a:xfrm>
            <a:off x="7424726" y="3552812"/>
            <a:ext cx="1676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2 </a:t>
            </a:r>
            <a:r>
              <a:rPr lang="en-US" sz="2400" b="1" dirty="0" err="1" smtClean="0">
                <a:solidFill>
                  <a:srgbClr val="0070C0"/>
                </a:solidFill>
              </a:rPr>
              <a:t>nd</a:t>
            </a:r>
            <a:r>
              <a:rPr lang="en-US" sz="2400" b="1" dirty="0" smtClean="0">
                <a:solidFill>
                  <a:srgbClr val="0070C0"/>
                </a:solidFill>
              </a:rPr>
              <a:t> Generation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10292" name="Rectangle 20"/>
          <p:cNvSpPr>
            <a:spLocks noChangeArrowheads="1"/>
          </p:cNvSpPr>
          <p:nvPr/>
        </p:nvSpPr>
        <p:spPr bwMode="auto">
          <a:xfrm>
            <a:off x="2133568" y="3419468"/>
            <a:ext cx="1676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pt-BR" sz="2400" b="1" dirty="0" smtClean="0">
                <a:solidFill>
                  <a:srgbClr val="0070C0"/>
                </a:solidFill>
              </a:rPr>
              <a:t>CAA - IDPC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310293" name="Rectangle 21"/>
          <p:cNvSpPr>
            <a:spLocks noChangeArrowheads="1"/>
          </p:cNvSpPr>
          <p:nvPr/>
        </p:nvSpPr>
        <p:spPr bwMode="auto">
          <a:xfrm>
            <a:off x="2133568" y="5915012"/>
            <a:ext cx="1676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pt-BR" sz="2400" b="1" dirty="0" smtClean="0">
                <a:solidFill>
                  <a:srgbClr val="0070C0"/>
                </a:solidFill>
              </a:rPr>
              <a:t>INCOR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310294" name="Rectangle 22"/>
          <p:cNvSpPr>
            <a:spLocks noChangeArrowheads="1"/>
          </p:cNvSpPr>
          <p:nvPr/>
        </p:nvSpPr>
        <p:spPr bwMode="auto">
          <a:xfrm>
            <a:off x="4571968" y="5915012"/>
            <a:ext cx="281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pt-BR" sz="2400" b="1" dirty="0" smtClean="0">
                <a:solidFill>
                  <a:srgbClr val="0070C0"/>
                </a:solidFill>
              </a:rPr>
              <a:t>INCOR </a:t>
            </a:r>
            <a:r>
              <a:rPr lang="pt-BR" sz="2400" b="1" dirty="0">
                <a:solidFill>
                  <a:srgbClr val="0070C0"/>
                </a:solidFill>
              </a:rPr>
              <a:t>Curitiba</a:t>
            </a:r>
          </a:p>
        </p:txBody>
      </p:sp>
      <p:sp>
        <p:nvSpPr>
          <p:cNvPr id="310295" name="Rectangle 23"/>
          <p:cNvSpPr>
            <a:spLocks noChangeArrowheads="1"/>
          </p:cNvSpPr>
          <p:nvPr/>
        </p:nvSpPr>
        <p:spPr bwMode="auto">
          <a:xfrm>
            <a:off x="5105368" y="3419468"/>
            <a:ext cx="1676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70C0"/>
                </a:solidFill>
              </a:rPr>
              <a:t>Braile</a:t>
            </a:r>
          </a:p>
        </p:txBody>
      </p:sp>
      <p:sp>
        <p:nvSpPr>
          <p:cNvPr id="7181" name="Line 24"/>
          <p:cNvSpPr>
            <a:spLocks noChangeShapeType="1"/>
          </p:cNvSpPr>
          <p:nvPr/>
        </p:nvSpPr>
        <p:spPr bwMode="auto">
          <a:xfrm>
            <a:off x="1066768" y="4391012"/>
            <a:ext cx="914400" cy="9144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7182" name="Line 25"/>
          <p:cNvSpPr>
            <a:spLocks noChangeShapeType="1"/>
          </p:cNvSpPr>
          <p:nvPr/>
        </p:nvSpPr>
        <p:spPr bwMode="auto">
          <a:xfrm flipV="1">
            <a:off x="1142968" y="2486012"/>
            <a:ext cx="762000" cy="7620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7183" name="Line 26"/>
          <p:cNvSpPr>
            <a:spLocks noChangeShapeType="1"/>
          </p:cNvSpPr>
          <p:nvPr/>
        </p:nvSpPr>
        <p:spPr bwMode="auto">
          <a:xfrm flipH="1">
            <a:off x="7696168" y="4391012"/>
            <a:ext cx="533400" cy="9144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7184" name="Line 27"/>
          <p:cNvSpPr>
            <a:spLocks noChangeShapeType="1"/>
          </p:cNvSpPr>
          <p:nvPr/>
        </p:nvSpPr>
        <p:spPr bwMode="auto">
          <a:xfrm flipH="1" flipV="1">
            <a:off x="7619968" y="2486012"/>
            <a:ext cx="609600" cy="7620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0" y="14285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Brazilian Devices in 00’s</a:t>
            </a:r>
            <a:endParaRPr lang="en-US" sz="4400" b="1" dirty="0">
              <a:solidFill>
                <a:srgbClr val="00B0F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ransition advTm="5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LVAD - INCOR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121246" y="2571744"/>
          <a:ext cx="4901509" cy="300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4" name="Photo Editor Photo" r:id="rId3" imgW="4544059" imgH="2781688" progId="">
                  <p:embed/>
                </p:oleObj>
              </mc:Choice>
              <mc:Fallback>
                <p:oleObj name="Photo Editor Photo" r:id="rId3" imgW="4544059" imgH="278168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246" y="2571744"/>
                        <a:ext cx="4901509" cy="3000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Pulsatile, pneumatic driven, </a:t>
            </a:r>
            <a:r>
              <a:rPr lang="en-US" sz="3200" dirty="0" err="1" smtClean="0">
                <a:solidFill>
                  <a:srgbClr val="0070C0"/>
                </a:solidFill>
              </a:rPr>
              <a:t>paracorporeous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[6]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5643578"/>
            <a:ext cx="8229600" cy="104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[6] </a:t>
            </a:r>
            <a:r>
              <a:rPr lang="en-US" b="1" dirty="0" err="1" smtClean="0">
                <a:solidFill>
                  <a:srgbClr val="00B0F0"/>
                </a:solidFill>
              </a:rPr>
              <a:t>Oshiro</a:t>
            </a:r>
            <a:r>
              <a:rPr lang="en-US" b="1" dirty="0" smtClean="0">
                <a:solidFill>
                  <a:srgbClr val="00B0F0"/>
                </a:solidFill>
              </a:rPr>
              <a:t>,  M. et al. Design, manufacturing, and testing of a </a:t>
            </a:r>
            <a:r>
              <a:rPr lang="en-US" b="1" dirty="0" err="1" smtClean="0">
                <a:solidFill>
                  <a:srgbClr val="00B0F0"/>
                </a:solidFill>
              </a:rPr>
              <a:t>paracorporeal</a:t>
            </a:r>
            <a:r>
              <a:rPr lang="en-US" b="1" dirty="0" smtClean="0">
                <a:solidFill>
                  <a:srgbClr val="00B0F0"/>
                </a:solidFill>
              </a:rPr>
              <a:t> pulsatile ventricular assist device: São Paulo Heart Institute VAD. </a:t>
            </a:r>
            <a:r>
              <a:rPr lang="en-US" b="1" i="1" dirty="0" smtClean="0">
                <a:solidFill>
                  <a:srgbClr val="00B0F0"/>
                </a:solidFill>
              </a:rPr>
              <a:t>Artificial Organs, </a:t>
            </a:r>
            <a:r>
              <a:rPr lang="en-US" b="1" dirty="0" smtClean="0">
                <a:solidFill>
                  <a:srgbClr val="00B0F0"/>
                </a:solidFill>
              </a:rPr>
              <a:t>19(3):274-9, 1995.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470" y="1428736"/>
            <a:ext cx="850906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LVAD - INCOR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00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333375"/>
            <a:ext cx="8137525" cy="6103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002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333375"/>
            <a:ext cx="8267700" cy="6200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sc002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333375"/>
            <a:ext cx="8353425" cy="62658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Research lines</a:t>
            </a:r>
            <a:endParaRPr lang="en-US" sz="4000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Artificial </a:t>
            </a:r>
            <a:r>
              <a:rPr lang="en-US" dirty="0">
                <a:solidFill>
                  <a:srgbClr val="0070C0"/>
                </a:solidFill>
              </a:rPr>
              <a:t>Organs</a:t>
            </a:r>
          </a:p>
          <a:p>
            <a:r>
              <a:rPr lang="en-US" dirty="0">
                <a:solidFill>
                  <a:srgbClr val="0070C0"/>
                </a:solidFill>
              </a:rPr>
              <a:t>Computational </a:t>
            </a:r>
            <a:r>
              <a:rPr lang="en-US" dirty="0" smtClean="0">
                <a:solidFill>
                  <a:srgbClr val="0070C0"/>
                </a:solidFill>
              </a:rPr>
              <a:t>Simulation </a:t>
            </a:r>
            <a:r>
              <a:rPr lang="en-US" dirty="0">
                <a:solidFill>
                  <a:srgbClr val="0070C0"/>
                </a:solidFill>
              </a:rPr>
              <a:t>in Bioengineering</a:t>
            </a:r>
          </a:p>
          <a:p>
            <a:r>
              <a:rPr lang="en-US" dirty="0">
                <a:solidFill>
                  <a:srgbClr val="0070C0"/>
                </a:solidFill>
              </a:rPr>
              <a:t>Biomaterials and applications in Bioengineering</a:t>
            </a:r>
            <a:endParaRPr lang="pt-BR" dirty="0">
              <a:solidFill>
                <a:srgbClr val="0070C0"/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2" t="27149" r="24890" b="28711"/>
          <a:stretch/>
        </p:blipFill>
        <p:spPr bwMode="auto">
          <a:xfrm>
            <a:off x="1842707" y="3861049"/>
            <a:ext cx="5458587" cy="286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532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G_000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1955786"/>
            <a:ext cx="3887787" cy="3486150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34819" name="Picture 3" descr="IMG_00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00563" y="1955786"/>
            <a:ext cx="4103687" cy="348297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1094660" name="Text Box 4"/>
          <p:cNvSpPr txBox="1">
            <a:spLocks noChangeArrowheads="1"/>
          </p:cNvSpPr>
          <p:nvPr/>
        </p:nvSpPr>
        <p:spPr bwMode="auto">
          <a:xfrm>
            <a:off x="1274763" y="1428736"/>
            <a:ext cx="2014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Pre Assistance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94661" name="Text Box 5"/>
          <p:cNvSpPr txBox="1">
            <a:spLocks noChangeArrowheads="1"/>
          </p:cNvSpPr>
          <p:nvPr/>
        </p:nvSpPr>
        <p:spPr bwMode="auto">
          <a:xfrm>
            <a:off x="5187950" y="1428736"/>
            <a:ext cx="3042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7 days after assistance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09466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Clinical Experience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3Thoratec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25" y="592138"/>
            <a:ext cx="7215188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horatec_Flu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2" descr="LOGOTIPO NOVO BRAILE BIOMEDICA COLOR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420688"/>
            <a:ext cx="3889375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3" descr="DSC0002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467100"/>
            <a:ext cx="3995738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4" descr="DSC000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459163"/>
            <a:ext cx="5113338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5" descr="DSC00001"/>
          <p:cNvPicPr>
            <a:picLocks noChangeAspect="1" noChangeArrowheads="1"/>
          </p:cNvPicPr>
          <p:nvPr/>
        </p:nvPicPr>
        <p:blipFill>
          <a:blip r:embed="rId6" cstate="email">
            <a:lum bright="12000" contrast="6000"/>
          </a:blip>
          <a:srcRect/>
          <a:stretch>
            <a:fillRect/>
          </a:stretch>
        </p:blipFill>
        <p:spPr bwMode="auto">
          <a:xfrm>
            <a:off x="0" y="0"/>
            <a:ext cx="4427538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noProof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K-PUMP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3200" dirty="0" err="1" smtClean="0">
                <a:solidFill>
                  <a:srgbClr val="0070C0"/>
                </a:solidFill>
              </a:rPr>
              <a:t>Stainless</a:t>
            </a:r>
            <a:r>
              <a:rPr lang="pt-BR" sz="3200" dirty="0" smtClean="0">
                <a:solidFill>
                  <a:srgbClr val="0070C0"/>
                </a:solidFill>
              </a:rPr>
              <a:t> </a:t>
            </a:r>
            <a:r>
              <a:rPr lang="pt-BR" sz="3200" dirty="0" err="1" smtClean="0">
                <a:solidFill>
                  <a:srgbClr val="0070C0"/>
                </a:solidFill>
              </a:rPr>
              <a:t>steel</a:t>
            </a:r>
            <a:r>
              <a:rPr lang="pt-BR" sz="3200" dirty="0" smtClean="0">
                <a:solidFill>
                  <a:srgbClr val="0070C0"/>
                </a:solidFill>
              </a:rPr>
              <a:t>, INCOR Curitiba </a:t>
            </a:r>
            <a:r>
              <a:rPr lang="pt-BR" sz="3200" b="1" dirty="0" smtClean="0">
                <a:solidFill>
                  <a:srgbClr val="00B0F0"/>
                </a:solidFill>
              </a:rPr>
              <a:t>[7]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3200" dirty="0" err="1" smtClean="0">
                <a:solidFill>
                  <a:srgbClr val="0070C0"/>
                </a:solidFill>
              </a:rPr>
              <a:t>Jarvik</a:t>
            </a:r>
            <a:r>
              <a:rPr lang="pt-BR" sz="3200" dirty="0" smtClean="0">
                <a:solidFill>
                  <a:srgbClr val="0070C0"/>
                </a:solidFill>
              </a:rPr>
              <a:t> 2000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5643578"/>
            <a:ext cx="8229600" cy="104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[7] KUBRUSLY, L. et al. </a:t>
            </a:r>
            <a:r>
              <a:rPr lang="pt-BR" b="1" dirty="0" smtClean="0">
                <a:solidFill>
                  <a:srgbClr val="00B0F0"/>
                </a:solidFill>
              </a:rPr>
              <a:t>Dispositivo de assistência circulatória mecânica intraventricular de fluxo axial: estudo in </a:t>
            </a:r>
            <a:r>
              <a:rPr lang="pt-BR" b="1" dirty="0" err="1" smtClean="0">
                <a:solidFill>
                  <a:srgbClr val="00B0F0"/>
                </a:solidFill>
              </a:rPr>
              <a:t>vitro</a:t>
            </a:r>
            <a:r>
              <a:rPr lang="pt-BR" b="1" dirty="0" smtClean="0">
                <a:solidFill>
                  <a:srgbClr val="00B0F0"/>
                </a:solidFill>
              </a:rPr>
              <a:t>. </a:t>
            </a:r>
            <a:r>
              <a:rPr lang="en-US" b="1" i="1" dirty="0" err="1" smtClean="0">
                <a:solidFill>
                  <a:srgbClr val="00B0F0"/>
                </a:solidFill>
              </a:rPr>
              <a:t>Revista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Brasileira</a:t>
            </a:r>
            <a:r>
              <a:rPr lang="en-US" b="1" i="1" dirty="0" smtClean="0">
                <a:solidFill>
                  <a:srgbClr val="00B0F0"/>
                </a:solidFill>
              </a:rPr>
              <a:t> de </a:t>
            </a:r>
            <a:r>
              <a:rPr lang="en-US" b="1" i="1" dirty="0" err="1" smtClean="0">
                <a:solidFill>
                  <a:srgbClr val="00B0F0"/>
                </a:solidFill>
              </a:rPr>
              <a:t>Cirurgia</a:t>
            </a:r>
            <a:r>
              <a:rPr lang="en-US" b="1" i="1" dirty="0" smtClean="0">
                <a:solidFill>
                  <a:srgbClr val="00B0F0"/>
                </a:solidFill>
              </a:rPr>
              <a:t> Cardiovascular</a:t>
            </a:r>
            <a:r>
              <a:rPr lang="en-US" b="1" dirty="0" smtClean="0">
                <a:solidFill>
                  <a:srgbClr val="00B0F0"/>
                </a:solidFill>
              </a:rPr>
              <a:t>, 15(2): 169-72 , 2000.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ku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51007" y="2714620"/>
            <a:ext cx="403583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can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5856" y="2714620"/>
            <a:ext cx="428627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BAYLOR COLLEGE OF MEDICINE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New VAD project started in 2006 (</a:t>
            </a:r>
            <a:r>
              <a:rPr lang="en-US" noProof="0" dirty="0" smtClean="0">
                <a:solidFill>
                  <a:srgbClr val="00B0F0"/>
                </a:solidFill>
              </a:rPr>
              <a:t>ICBP</a:t>
            </a:r>
            <a:r>
              <a:rPr lang="en-US" noProof="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“</a:t>
            </a:r>
            <a:r>
              <a:rPr lang="en-US" noProof="0" dirty="0" err="1" smtClean="0">
                <a:solidFill>
                  <a:srgbClr val="0070C0"/>
                </a:solidFill>
              </a:rPr>
              <a:t>Mr</a:t>
            </a:r>
            <a:r>
              <a:rPr lang="en-US" noProof="0" dirty="0" smtClean="0">
                <a:solidFill>
                  <a:srgbClr val="0070C0"/>
                </a:solidFill>
              </a:rPr>
              <a:t> Artificial Organs” pioneer Yukihiko Nosé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035819" y="2928934"/>
            <a:ext cx="7072362" cy="2941635"/>
            <a:chOff x="571472" y="2928934"/>
            <a:chExt cx="7072362" cy="2941635"/>
          </a:xfrm>
        </p:grpSpPr>
        <p:pic>
          <p:nvPicPr>
            <p:cNvPr id="5" name="Picture 2" descr="C:\Users\Sony\Desktop\EB\BCM\yuki and kantrowitz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571472" y="2928934"/>
              <a:ext cx="3382845" cy="2941635"/>
            </a:xfrm>
            <a:prstGeom prst="rect">
              <a:avLst/>
            </a:prstGeom>
            <a:noFill/>
          </p:spPr>
        </p:pic>
        <p:pic>
          <p:nvPicPr>
            <p:cNvPr id="6" name="Picture 15" descr="図45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293411" y="3012234"/>
              <a:ext cx="3350423" cy="2786082"/>
            </a:xfrm>
            <a:prstGeom prst="rect">
              <a:avLst/>
            </a:prstGeom>
            <a:noFill/>
          </p:spPr>
        </p:pic>
      </p:grp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857356" y="5916059"/>
            <a:ext cx="55721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rgbClr val="0070C0"/>
                </a:solidFill>
              </a:rPr>
              <a:t>A. Kantrowitz 		W. Kolff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1357456"/>
            <a:ext cx="7858180" cy="5241711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457200" y="18892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4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Unlimited Curiosity, Unlimited Enthusiasm, Unlimited Optimism, and  Unlimited Friendship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BAYLOR COLLEGE OF MEDICINE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525963"/>
          </a:xfrm>
        </p:spPr>
        <p:txBody>
          <a:bodyPr>
            <a:normAutofit/>
          </a:bodyPr>
          <a:lstStyle/>
          <a:p>
            <a:pPr marL="324000">
              <a:spcBef>
                <a:spcPts val="600"/>
              </a:spcBef>
              <a:buNone/>
            </a:pPr>
            <a:r>
              <a:rPr lang="en-US" sz="2800" noProof="0" dirty="0" smtClean="0">
                <a:solidFill>
                  <a:srgbClr val="0070C0"/>
                </a:solidFill>
              </a:rPr>
              <a:t>Founded several societies, wrote more than 1200 papers, 100 book chapters and around 20 books </a:t>
            </a:r>
            <a:r>
              <a:rPr lang="en-US" sz="2800" b="1" noProof="0" dirty="0" smtClean="0">
                <a:solidFill>
                  <a:srgbClr val="00B0F0"/>
                </a:solidFill>
              </a:rPr>
              <a:t>[8]</a:t>
            </a:r>
            <a:r>
              <a:rPr lang="en-US" sz="2800" noProof="0" dirty="0" smtClean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8" name="Picture 2" descr="fig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6707" y="2643182"/>
            <a:ext cx="8510587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457200" y="5857892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[8] MALCHESKY, P. e MOTOMURA, T. Yukihiko Nosé: </a:t>
            </a:r>
            <a:r>
              <a:rPr lang="en-US" b="1" dirty="0" err="1" smtClean="0">
                <a:solidFill>
                  <a:srgbClr val="00B0F0"/>
                </a:solidFill>
              </a:rPr>
              <a:t>Mr</a:t>
            </a:r>
            <a:r>
              <a:rPr lang="en-US" b="1" dirty="0" smtClean="0">
                <a:solidFill>
                  <a:srgbClr val="00B0F0"/>
                </a:solidFill>
              </a:rPr>
              <a:t> Artificial Organs. </a:t>
            </a:r>
            <a:r>
              <a:rPr lang="en-US" b="1" i="1" dirty="0" smtClean="0">
                <a:solidFill>
                  <a:srgbClr val="00B0F0"/>
                </a:solidFill>
              </a:rPr>
              <a:t>Therapeutic </a:t>
            </a:r>
            <a:r>
              <a:rPr lang="en-US" b="1" i="1" dirty="0" err="1" smtClean="0">
                <a:solidFill>
                  <a:srgbClr val="00B0F0"/>
                </a:solidFill>
              </a:rPr>
              <a:t>Apheresis</a:t>
            </a:r>
            <a:r>
              <a:rPr lang="en-US" b="1" i="1" dirty="0" smtClean="0">
                <a:solidFill>
                  <a:srgbClr val="00B0F0"/>
                </a:solidFill>
              </a:rPr>
              <a:t> and Dialysis</a:t>
            </a:r>
            <a:r>
              <a:rPr lang="en-US" b="1" dirty="0" smtClean="0">
                <a:solidFill>
                  <a:srgbClr val="00B0F0"/>
                </a:solidFill>
              </a:rPr>
              <a:t>, 16(1):1–10, 2012.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PREVIOUS IDEAS </a:t>
            </a:r>
            <a:endParaRPr lang="en-US" b="1" noProof="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Already had 2 axial pumps but no Implantable Centrifugal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Centrifugal Blood </a:t>
            </a:r>
            <a:r>
              <a:rPr lang="en-US" noProof="0" dirty="0" err="1" smtClean="0">
                <a:solidFill>
                  <a:srgbClr val="0070C0"/>
                </a:solidFill>
              </a:rPr>
              <a:t>Pum</a:t>
            </a:r>
            <a:r>
              <a:rPr lang="en-US" dirty="0" smtClean="0">
                <a:solidFill>
                  <a:srgbClr val="0070C0"/>
                </a:solidFill>
              </a:rPr>
              <a:t>p was only for ECC</a:t>
            </a:r>
            <a:r>
              <a:rPr lang="en-US" noProof="0" dirty="0" smtClean="0">
                <a:solidFill>
                  <a:srgbClr val="0070C0"/>
                </a:solidFill>
              </a:rPr>
              <a:t> like </a:t>
            </a:r>
            <a:r>
              <a:rPr lang="en-US" noProof="0" dirty="0" err="1" smtClean="0">
                <a:solidFill>
                  <a:srgbClr val="0070C0"/>
                </a:solidFill>
              </a:rPr>
              <a:t>Biopump</a:t>
            </a:r>
            <a:r>
              <a:rPr lang="en-US" noProof="0" dirty="0" smtClean="0">
                <a:solidFill>
                  <a:srgbClr val="0070C0"/>
                </a:solidFill>
              </a:rPr>
              <a:t> and Spiral Pump (SP) </a:t>
            </a:r>
            <a:r>
              <a:rPr lang="en-US" b="1" noProof="0" dirty="0" smtClean="0">
                <a:solidFill>
                  <a:srgbClr val="00B0F0"/>
                </a:solidFill>
              </a:rPr>
              <a:t>[9]</a:t>
            </a:r>
            <a:r>
              <a:rPr lang="en-US" noProof="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Inlet angle, concentrically or not.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Fluid Dynamics to predict hemolysis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57200" y="5715016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[9] ANDRADE, A. et al. Characteristics of a Blood Pump Combining the Centrifugal and Axial Pumping Principles: The Spiral Pump. Artificial Organs, 20(6):605-612, 1996.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03367"/>
            <a:ext cx="8229600" cy="4525963"/>
          </a:xfrm>
        </p:spPr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SP conversion into ICBP </a:t>
            </a:r>
            <a:r>
              <a:rPr lang="en-US" b="1" noProof="0" dirty="0" smtClean="0">
                <a:solidFill>
                  <a:srgbClr val="00B0F0"/>
                </a:solidFill>
              </a:rPr>
              <a:t>[10]</a:t>
            </a:r>
            <a:r>
              <a:rPr lang="en-US" noProof="0" dirty="0" smtClean="0">
                <a:solidFill>
                  <a:srgbClr val="0070C0"/>
                </a:solidFill>
              </a:rPr>
              <a:t>.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781123" y="2143116"/>
            <a:ext cx="7581754" cy="3429024"/>
            <a:chOff x="990774" y="2143116"/>
            <a:chExt cx="7581754" cy="3429024"/>
          </a:xfrm>
        </p:grpSpPr>
        <p:pic>
          <p:nvPicPr>
            <p:cNvPr id="7" name="Picture 4" descr="C:\Documents and Settings\ebock\TMSI\SP1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90774" y="2428868"/>
              <a:ext cx="3300212" cy="3143272"/>
            </a:xfrm>
            <a:prstGeom prst="rect">
              <a:avLst/>
            </a:prstGeom>
            <a:noFill/>
          </p:spPr>
        </p:pic>
        <p:pic>
          <p:nvPicPr>
            <p:cNvPr id="8" name="Picture 8" descr="C:\Documents and Settings\ebock\TMSI\seal4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43292" y="2143116"/>
              <a:ext cx="1157270" cy="100801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4857752" y="2357430"/>
              <a:ext cx="3714776" cy="3214710"/>
              <a:chOff x="2688" y="1680"/>
              <a:chExt cx="2640" cy="2585"/>
            </a:xfrm>
          </p:grpSpPr>
          <p:pic>
            <p:nvPicPr>
              <p:cNvPr id="10" name="Picture 9" descr="C:\Documents and Settings\ebock\TMSI\SP2.gif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88" y="1680"/>
                <a:ext cx="2640" cy="2585"/>
              </a:xfrm>
              <a:prstGeom prst="rect">
                <a:avLst/>
              </a:prstGeom>
              <a:noFill/>
            </p:spPr>
          </p:pic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3792" y="1680"/>
                <a:ext cx="816" cy="67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</p:grpSp>
      </p:grp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457200" y="5715016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[10] BOCK, E. et al. A new concept of centrifugal blood pump using pivot bearing system: the conversion of the Spiral Pump inlet port.</a:t>
            </a:r>
            <a:r>
              <a:rPr lang="en-US" b="1" i="1" dirty="0" smtClean="0">
                <a:solidFill>
                  <a:srgbClr val="00B0F0"/>
                </a:solidFill>
              </a:rPr>
              <a:t> ABCM Symposium Series in Bioengineering</a:t>
            </a:r>
            <a:r>
              <a:rPr lang="en-US" b="1" dirty="0" smtClean="0">
                <a:solidFill>
                  <a:srgbClr val="00B0F0"/>
                </a:solidFill>
              </a:rPr>
              <a:t>, 1:I.09, 2005.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PREVIOUS IDEAS </a:t>
            </a:r>
            <a:endParaRPr lang="en-US" b="1" noProof="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Artificial Heart and VADs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86254"/>
          </a:xfrm>
        </p:spPr>
        <p:txBody>
          <a:bodyPr>
            <a:normAutofit fontScale="92500" lnSpcReduction="10000"/>
          </a:bodyPr>
          <a:lstStyle/>
          <a:p>
            <a:r>
              <a:rPr lang="en-US" noProof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Introduction </a:t>
            </a:r>
          </a:p>
          <a:p>
            <a:r>
              <a:rPr lang="en-US" noProof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ICBP mechanical support</a:t>
            </a:r>
          </a:p>
          <a:p>
            <a:r>
              <a:rPr lang="en-US" noProof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INTERMACS and control</a:t>
            </a:r>
          </a:p>
          <a:p>
            <a:r>
              <a:rPr lang="en-US" noProof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CFD and hemolysis</a:t>
            </a:r>
          </a:p>
          <a:p>
            <a:r>
              <a:rPr lang="en-US" noProof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Surgical research</a:t>
            </a:r>
          </a:p>
          <a:p>
            <a:r>
              <a:rPr lang="en-US" noProof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Biomaterials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Vibration and Friction</a:t>
            </a:r>
            <a:endParaRPr lang="en-US" noProof="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noProof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Left ventricle assist devices LVAD</a:t>
            </a:r>
            <a:endParaRPr lang="en-US" noProof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have direita 9"/>
          <p:cNvSpPr/>
          <p:nvPr/>
        </p:nvSpPr>
        <p:spPr>
          <a:xfrm>
            <a:off x="5072066" y="2285992"/>
            <a:ext cx="785818" cy="2643206"/>
          </a:xfrm>
          <a:prstGeom prst="rightBrac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/>
          <p:cNvSpPr txBox="1"/>
          <p:nvPr/>
        </p:nvSpPr>
        <p:spPr>
          <a:xfrm>
            <a:off x="5929322" y="3014489"/>
            <a:ext cx="264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We need 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partners!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86446" y="6215082"/>
            <a:ext cx="307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smtClean="0"/>
              <a:t>...engenharia inspirada na vida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03367"/>
            <a:ext cx="8229600" cy="4525963"/>
          </a:xfrm>
        </p:spPr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Avoid </a:t>
            </a:r>
            <a:r>
              <a:rPr lang="en-US" dirty="0" smtClean="0">
                <a:solidFill>
                  <a:srgbClr val="0070C0"/>
                </a:solidFill>
              </a:rPr>
              <a:t>impeller in axis, seal and leaking problems</a:t>
            </a:r>
            <a:r>
              <a:rPr lang="en-US" noProof="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Ceramic Bearings and Titanium.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Reduced Size, in order to be implanted.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Applied as VAD no ECC.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pic>
        <p:nvPicPr>
          <p:cNvPr id="13" name="Picture 5" descr="DSCN003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09" y="4786322"/>
            <a:ext cx="2133865" cy="1800000"/>
          </a:xfrm>
          <a:prstGeom prst="rect">
            <a:avLst/>
          </a:prstGeom>
          <a:noFill/>
        </p:spPr>
      </p:pic>
      <p:pic>
        <p:nvPicPr>
          <p:cNvPr id="14" name="cardiowest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3071802" y="4786322"/>
            <a:ext cx="2399118" cy="1800000"/>
          </a:xfrm>
          <a:prstGeom prst="rect">
            <a:avLst/>
          </a:prstGeom>
          <a:ln/>
        </p:spPr>
      </p:pic>
      <p:pic>
        <p:nvPicPr>
          <p:cNvPr id="15" name="Picture 4" descr="BO-01situs2POD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43570" y="4786322"/>
            <a:ext cx="1390789" cy="1800000"/>
          </a:xfrm>
          <a:prstGeom prst="rect">
            <a:avLst/>
          </a:prstGeom>
          <a:noFill/>
        </p:spPr>
      </p:pic>
      <p:pic>
        <p:nvPicPr>
          <p:cNvPr id="16" name="Picture 5" descr="Dscn001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222528" y="4786322"/>
            <a:ext cx="1350000" cy="1800000"/>
          </a:xfrm>
          <a:prstGeom prst="rect">
            <a:avLst/>
          </a:prstGeom>
          <a:noFill/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PREVIOUS IDEAS </a:t>
            </a:r>
            <a:endParaRPr lang="en-US" b="1" noProof="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Imagem 7" descr="foto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1643083"/>
            <a:ext cx="370205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500063" y="5143500"/>
            <a:ext cx="223996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lnSpc>
                <a:spcPct val="200000"/>
              </a:lnSpc>
              <a:buFont typeface="Symbol" pitchFamily="18" charset="2"/>
              <a:buNone/>
            </a:pPr>
            <a:r>
              <a:rPr lang="pt-BR" sz="2400" b="1">
                <a:solidFill>
                  <a:schemeClr val="bg2"/>
                </a:solidFill>
                <a:latin typeface="Times New Roman" pitchFamily="18" charset="0"/>
              </a:rPr>
              <a:t>PI 0706163-3</a:t>
            </a:r>
          </a:p>
        </p:txBody>
      </p:sp>
      <p:grpSp>
        <p:nvGrpSpPr>
          <p:cNvPr id="2" name="Grupo 5"/>
          <p:cNvGrpSpPr/>
          <p:nvPr/>
        </p:nvGrpSpPr>
        <p:grpSpPr>
          <a:xfrm>
            <a:off x="571472" y="2000259"/>
            <a:ext cx="4206727" cy="4192395"/>
            <a:chOff x="1928810" y="2251339"/>
            <a:chExt cx="5214958" cy="460668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928810" y="2251339"/>
              <a:ext cx="5214958" cy="4606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5500694" y="5786453"/>
              <a:ext cx="1387415" cy="10551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endParaRPr lang="en-US" sz="2400" b="1" dirty="0" smtClean="0">
                <a:solidFill>
                  <a:schemeClr val="tx2"/>
                </a:solidFill>
              </a:endParaRPr>
            </a:p>
            <a:p>
              <a:pPr algn="ctr">
                <a:lnSpc>
                  <a:spcPct val="130000"/>
                </a:lnSpc>
                <a:defRPr/>
              </a:pPr>
              <a:r>
                <a:rPr lang="en-US" sz="2400" b="1" dirty="0" smtClean="0">
                  <a:solidFill>
                    <a:schemeClr val="tx2"/>
                  </a:solidFill>
                </a:rPr>
                <a:t>ICBP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IMPLANTABLE CENTRIFUGAL BLOOD PUMP (ICBP)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ICBP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03367"/>
            <a:ext cx="8229600" cy="4525963"/>
          </a:xfrm>
        </p:spPr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Mixed flow pump (centrifugal + axial)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Maintained cone in spiral shape and centrifugal vanes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Tribology</a:t>
            </a:r>
            <a:r>
              <a:rPr lang="en-US" noProof="0" dirty="0" smtClean="0">
                <a:solidFill>
                  <a:srgbClr val="0070C0"/>
                </a:solidFill>
              </a:rPr>
              <a:t> Al</a:t>
            </a:r>
            <a:r>
              <a:rPr lang="en-US" baseline="-25000" noProof="0" dirty="0" smtClean="0">
                <a:solidFill>
                  <a:srgbClr val="0070C0"/>
                </a:solidFill>
              </a:rPr>
              <a:t>2</a:t>
            </a:r>
            <a:r>
              <a:rPr lang="en-US" noProof="0" dirty="0" smtClean="0">
                <a:solidFill>
                  <a:srgbClr val="0070C0"/>
                </a:solidFill>
              </a:rPr>
              <a:t>O</a:t>
            </a:r>
            <a:r>
              <a:rPr lang="en-US" baseline="-25000" noProof="0" dirty="0" smtClean="0">
                <a:solidFill>
                  <a:srgbClr val="0070C0"/>
                </a:solidFill>
              </a:rPr>
              <a:t>3</a:t>
            </a:r>
            <a:r>
              <a:rPr lang="en-US" noProof="0" dirty="0" smtClean="0">
                <a:solidFill>
                  <a:srgbClr val="0070C0"/>
                </a:solidFill>
              </a:rPr>
              <a:t> + PEUAMM (attenuate vibration)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First prototype was paid by YN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Hemolysis test with my own blood </a:t>
            </a:r>
            <a:r>
              <a:rPr lang="en-US" b="1" noProof="0" dirty="0" smtClean="0">
                <a:solidFill>
                  <a:srgbClr val="00B0F0"/>
                </a:solidFill>
              </a:rPr>
              <a:t>[11]</a:t>
            </a: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457200" y="5715016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[11] BOCK, E. et al. New Centrifugal Blood Pump With Dual Impeller and Double Pivot Bearing System: Wear Evaluation in Bearing System, Performance Tests, and Preliminary Hemolysis Tests. </a:t>
            </a:r>
            <a:r>
              <a:rPr lang="en-US" b="1" i="1" dirty="0" smtClean="0">
                <a:solidFill>
                  <a:srgbClr val="00B0F0"/>
                </a:solidFill>
              </a:rPr>
              <a:t>Artificial Organs</a:t>
            </a:r>
            <a:r>
              <a:rPr lang="en-US" b="1" dirty="0" smtClean="0">
                <a:solidFill>
                  <a:srgbClr val="00B0F0"/>
                </a:solidFill>
              </a:rPr>
              <a:t>, 32(4):329–333, 2008.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8968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28860" y="1142984"/>
            <a:ext cx="4143404" cy="548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00166" y="1428736"/>
            <a:ext cx="1571636" cy="10001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Cone made of Ti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785918" y="3786190"/>
            <a:ext cx="1071570" cy="4286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Rotor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357290" y="6000768"/>
            <a:ext cx="1195398" cy="4810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Motor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2500298" y="5572140"/>
            <a:ext cx="1072981" cy="571504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2643174" y="3857628"/>
            <a:ext cx="1072981" cy="285752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2928926" y="1928802"/>
            <a:ext cx="1501609" cy="500066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572131" y="5429264"/>
            <a:ext cx="928694" cy="35719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 flipV="1">
            <a:off x="5357816" y="4500570"/>
            <a:ext cx="1143009" cy="642942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357950" y="4929198"/>
            <a:ext cx="2071702" cy="8572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Magnetic Coupling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ICBP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evit hidrodinam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0330" y="1071570"/>
            <a:ext cx="4224810" cy="478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C:\Users\Sony\Desktop\EB\+pump\figuras\pivot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00792" y="5007954"/>
            <a:ext cx="928662" cy="849962"/>
          </a:xfrm>
          <a:prstGeom prst="rect">
            <a:avLst/>
          </a:prstGeom>
          <a:noFill/>
        </p:spPr>
      </p:pic>
      <p:grpSp>
        <p:nvGrpSpPr>
          <p:cNvPr id="2" name="Grupo 21"/>
          <p:cNvGrpSpPr/>
          <p:nvPr/>
        </p:nvGrpSpPr>
        <p:grpSpPr>
          <a:xfrm>
            <a:off x="2714612" y="5857916"/>
            <a:ext cx="2114552" cy="857280"/>
            <a:chOff x="5072066" y="5929330"/>
            <a:chExt cx="2114552" cy="857280"/>
          </a:xfrm>
        </p:grpSpPr>
        <p:pic>
          <p:nvPicPr>
            <p:cNvPr id="13" name="Picture 2" descr="levit hidrodinamic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72066" y="5929330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715008" y="6143644"/>
              <a:ext cx="1471610" cy="6429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en-US" sz="2000" b="1" dirty="0" smtClean="0">
                  <a:solidFill>
                    <a:srgbClr val="0070C0"/>
                  </a:solidFill>
                </a:rPr>
                <a:t>Magnetic attraction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857884" y="1144219"/>
            <a:ext cx="1500198" cy="642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Top pivot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000760" y="4293574"/>
            <a:ext cx="1428760" cy="5000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Lower pivot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grpSp>
        <p:nvGrpSpPr>
          <p:cNvPr id="3" name="Grupo 22"/>
          <p:cNvGrpSpPr/>
          <p:nvPr/>
        </p:nvGrpSpPr>
        <p:grpSpPr>
          <a:xfrm>
            <a:off x="4929190" y="5929378"/>
            <a:ext cx="1857356" cy="857208"/>
            <a:chOff x="7286644" y="6000792"/>
            <a:chExt cx="1857356" cy="857208"/>
          </a:xfrm>
        </p:grpSpPr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7672390" y="6072158"/>
              <a:ext cx="1471610" cy="7858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000" b="1" dirty="0" smtClean="0">
                  <a:solidFill>
                    <a:srgbClr val="0070C0"/>
                  </a:solidFill>
                </a:rPr>
                <a:t>Hydraulic</a:t>
              </a:r>
            </a:p>
            <a:p>
              <a:pPr algn="ctr">
                <a:defRPr/>
              </a:pPr>
              <a:r>
                <a:rPr lang="en-US" sz="2000" b="1" dirty="0" smtClean="0">
                  <a:solidFill>
                    <a:srgbClr val="0070C0"/>
                  </a:solidFill>
                </a:rPr>
                <a:t>Levitation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pic>
          <p:nvPicPr>
            <p:cNvPr id="17" name="Picture 2" descr="levit hidrodinamic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86644" y="6000792"/>
              <a:ext cx="571504" cy="785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794" name="Picture 2" descr="C:\Users\Sony\Desktop\EB\+pump\figuras\pivot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43504" y="1072781"/>
            <a:ext cx="857256" cy="784607"/>
          </a:xfrm>
          <a:prstGeom prst="rect">
            <a:avLst/>
          </a:prstGeom>
          <a:noFill/>
        </p:spPr>
      </p:pic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3071802" y="4071966"/>
            <a:ext cx="572915" cy="78581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V="1">
            <a:off x="3000364" y="4760627"/>
            <a:ext cx="787229" cy="16859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214414" y="4572032"/>
            <a:ext cx="1857388" cy="714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Magnetic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Coupling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286116" y="5357850"/>
            <a:ext cx="107157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speed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 flipV="1">
            <a:off x="4786314" y="1571636"/>
            <a:ext cx="501477" cy="57150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33" name="Line 24"/>
          <p:cNvSpPr>
            <a:spLocks noChangeShapeType="1"/>
          </p:cNvSpPr>
          <p:nvPr/>
        </p:nvSpPr>
        <p:spPr bwMode="auto">
          <a:xfrm>
            <a:off x="4929190" y="4143404"/>
            <a:ext cx="1214446" cy="121444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7143768" y="2428868"/>
            <a:ext cx="1143008" cy="10001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ICBP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1285852" y="2500306"/>
            <a:ext cx="1643074" cy="8572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Original design</a:t>
            </a:r>
          </a:p>
        </p:txBody>
      </p:sp>
      <p:sp>
        <p:nvSpPr>
          <p:cNvPr id="36" name="Line 24"/>
          <p:cNvSpPr>
            <a:spLocks noChangeShapeType="1"/>
          </p:cNvSpPr>
          <p:nvPr/>
        </p:nvSpPr>
        <p:spPr bwMode="auto">
          <a:xfrm>
            <a:off x="2857488" y="2714620"/>
            <a:ext cx="1573047" cy="714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37" name="Line 24"/>
          <p:cNvSpPr>
            <a:spLocks noChangeShapeType="1"/>
          </p:cNvSpPr>
          <p:nvPr/>
        </p:nvSpPr>
        <p:spPr bwMode="auto">
          <a:xfrm>
            <a:off x="2714612" y="3071810"/>
            <a:ext cx="2000264" cy="21431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 flipH="1" flipV="1">
            <a:off x="6000761" y="2928933"/>
            <a:ext cx="1143007" cy="4571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lg"/>
          </a:ln>
        </p:spPr>
        <p:txBody>
          <a:bodyPr lIns="92075" tIns="46038" rIns="92075" bIns="46038" anchor="ctr"/>
          <a:lstStyle/>
          <a:p>
            <a:endParaRPr lang="pt-BR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285720" y="5484042"/>
            <a:ext cx="1928826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Mixed flow pump: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Centrifugal and axial principles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6" name="Títu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ICBP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ony\Desktop\EB\+pump\protot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24" y="2436670"/>
            <a:ext cx="4857784" cy="2699041"/>
          </a:xfrm>
          <a:prstGeom prst="rect">
            <a:avLst/>
          </a:prstGeo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7141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ICBP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071547"/>
            <a:ext cx="8229600" cy="485778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Design characteristics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Originality </a:t>
            </a:r>
            <a:r>
              <a:rPr lang="en-US" sz="3200" b="1" dirty="0" smtClean="0">
                <a:solidFill>
                  <a:srgbClr val="00B0F0"/>
                </a:solidFill>
              </a:rPr>
              <a:t>[12]</a:t>
            </a:r>
            <a:r>
              <a:rPr lang="en-US" sz="3200" dirty="0" smtClean="0">
                <a:solidFill>
                  <a:srgbClr val="0070C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7200" y="5715016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[12] BOCK, E. </a:t>
            </a:r>
            <a:r>
              <a:rPr lang="pt-BR" b="1" dirty="0" smtClean="0">
                <a:solidFill>
                  <a:srgbClr val="00B0F0"/>
                </a:solidFill>
              </a:rPr>
              <a:t>Equipamento implantável de suporte temporário à vida de pacientes em espera para o transplante cardíaco. INPI, PI-0706163, 2009</a:t>
            </a:r>
            <a:r>
              <a:rPr lang="en-US" b="1" dirty="0" smtClean="0">
                <a:solidFill>
                  <a:srgbClr val="00B0F0"/>
                </a:solidFill>
              </a:rPr>
              <a:t>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C:\Users\Sony\Desktop\EB\+pump\fotos\bci 3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72198" y="2143116"/>
            <a:ext cx="214820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214282" y="2071678"/>
            <a:ext cx="4380431" cy="3286148"/>
            <a:chOff x="214282" y="2071678"/>
            <a:chExt cx="4380431" cy="3286148"/>
          </a:xfrm>
        </p:grpSpPr>
        <p:pic>
          <p:nvPicPr>
            <p:cNvPr id="8" name="Picture 6" descr="PIC_0015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14282" y="2071678"/>
              <a:ext cx="4380431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8244" name="WordArt 4"/>
            <p:cNvSpPr>
              <a:spLocks noChangeArrowheads="1" noChangeShapeType="1" noTextEdit="1"/>
            </p:cNvSpPr>
            <p:nvPr/>
          </p:nvSpPr>
          <p:spPr bwMode="auto">
            <a:xfrm>
              <a:off x="3714744" y="2214554"/>
              <a:ext cx="685800" cy="10668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1</a:t>
              </a:r>
            </a:p>
          </p:txBody>
        </p:sp>
      </p:grpSp>
      <p:grpSp>
        <p:nvGrpSpPr>
          <p:cNvPr id="3" name="Grupo 9"/>
          <p:cNvGrpSpPr/>
          <p:nvPr/>
        </p:nvGrpSpPr>
        <p:grpSpPr>
          <a:xfrm>
            <a:off x="4610886" y="1785926"/>
            <a:ext cx="4247394" cy="3929090"/>
            <a:chOff x="4610886" y="1785926"/>
            <a:chExt cx="4247394" cy="3929090"/>
          </a:xfrm>
        </p:grpSpPr>
        <p:pic>
          <p:nvPicPr>
            <p:cNvPr id="138243" name="Picture 3" descr="PIC_0019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610886" y="1785926"/>
              <a:ext cx="4247394" cy="392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824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8001024" y="1857364"/>
              <a:ext cx="685800" cy="10668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2</a:t>
              </a:r>
            </a:p>
          </p:txBody>
        </p:sp>
      </p:grp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Machined Prototypes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Imagem 7" descr="DSC0030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7400" y="1643063"/>
            <a:ext cx="46418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Imagem 8" descr="DSC00310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3" y="1643063"/>
            <a:ext cx="3214687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WordArt 5"/>
          <p:cNvSpPr>
            <a:spLocks noChangeArrowheads="1" noChangeShapeType="1" noTextEdit="1"/>
          </p:cNvSpPr>
          <p:nvPr/>
        </p:nvSpPr>
        <p:spPr bwMode="auto">
          <a:xfrm>
            <a:off x="928688" y="1714500"/>
            <a:ext cx="685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3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Machined Prototypes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Others in Brazil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525963"/>
          </a:xfrm>
        </p:spPr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Bruno Utiyama IDPC – </a:t>
            </a:r>
            <a:r>
              <a:rPr lang="en-US" noProof="0" dirty="0" err="1" smtClean="0">
                <a:solidFill>
                  <a:srgbClr val="0070C0"/>
                </a:solidFill>
              </a:rPr>
              <a:t>Adib</a:t>
            </a:r>
            <a:r>
              <a:rPr lang="en-US" noProof="0" dirty="0" smtClean="0">
                <a:solidFill>
                  <a:srgbClr val="0070C0"/>
                </a:solidFill>
              </a:rPr>
              <a:t> </a:t>
            </a:r>
            <a:r>
              <a:rPr lang="en-US" noProof="0" dirty="0" err="1" smtClean="0">
                <a:solidFill>
                  <a:srgbClr val="0070C0"/>
                </a:solidFill>
              </a:rPr>
              <a:t>Jatene</a:t>
            </a:r>
            <a:r>
              <a:rPr lang="en-US" noProof="0" dirty="0" smtClean="0">
                <a:solidFill>
                  <a:srgbClr val="0070C0"/>
                </a:solidFill>
              </a:rPr>
              <a:t> </a:t>
            </a:r>
            <a:r>
              <a:rPr lang="en-US" b="1" noProof="0" dirty="0" smtClean="0">
                <a:solidFill>
                  <a:srgbClr val="00B0F0"/>
                </a:solidFill>
              </a:rPr>
              <a:t>[13]</a:t>
            </a:r>
          </a:p>
          <a:p>
            <a:r>
              <a:rPr lang="en-US" noProof="0" dirty="0" err="1" smtClean="0">
                <a:solidFill>
                  <a:srgbClr val="0070C0"/>
                </a:solidFill>
              </a:rPr>
              <a:t>Pai</a:t>
            </a:r>
            <a:r>
              <a:rPr lang="en-US" noProof="0" dirty="0" smtClean="0">
                <a:solidFill>
                  <a:srgbClr val="0070C0"/>
                </a:solidFill>
              </a:rPr>
              <a:t> Chi Nan EPUSP – H. A. Einstein </a:t>
            </a:r>
            <a:r>
              <a:rPr lang="en-US" b="1" noProof="0" dirty="0" smtClean="0">
                <a:solidFill>
                  <a:srgbClr val="00B0F0"/>
                </a:solidFill>
              </a:rPr>
              <a:t>[14]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57200" y="4786322"/>
            <a:ext cx="8229600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[13] SILVA, B. et al. In Vitro Assessment of the </a:t>
            </a:r>
            <a:r>
              <a:rPr lang="en-US" b="1" dirty="0" err="1" smtClean="0">
                <a:solidFill>
                  <a:srgbClr val="00B0F0"/>
                </a:solidFill>
              </a:rPr>
              <a:t>Apico</a:t>
            </a:r>
            <a:r>
              <a:rPr lang="en-US" b="1" dirty="0" smtClean="0">
                <a:solidFill>
                  <a:srgbClr val="00B0F0"/>
                </a:solidFill>
              </a:rPr>
              <a:t> Aortic Blood Pump: Anatomical Positioning, Hydrodynamic Performance, Hemolysis Studies, and Analysis in a Hybrid Cardiovascular Simulator. </a:t>
            </a:r>
            <a:r>
              <a:rPr lang="en-US" b="1" i="1" dirty="0" smtClean="0">
                <a:solidFill>
                  <a:srgbClr val="00B0F0"/>
                </a:solidFill>
              </a:rPr>
              <a:t>Artificial Organs</a:t>
            </a:r>
            <a:r>
              <a:rPr lang="en-US" b="1" dirty="0" smtClean="0">
                <a:solidFill>
                  <a:srgbClr val="00B0F0"/>
                </a:solidFill>
              </a:rPr>
              <a:t>, 37:950-953, 2013.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[14] NAN, P. et al. Development of a Compact Maglev Centrifugal Blood Pump Enclosed in a Titanium Housing.  </a:t>
            </a:r>
            <a:r>
              <a:rPr lang="en-US" b="1" i="1" dirty="0" smtClean="0">
                <a:solidFill>
                  <a:srgbClr val="00B0F0"/>
                </a:solidFill>
              </a:rPr>
              <a:t>Journal of Advanced Mechanical Design, Systems and Manufacturing</a:t>
            </a:r>
            <a:r>
              <a:rPr lang="en-US" b="1" dirty="0" smtClean="0">
                <a:solidFill>
                  <a:srgbClr val="00B0F0"/>
                </a:solidFill>
              </a:rPr>
              <a:t>, 2(3):343-355, 2008.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520363" y="2500306"/>
            <a:ext cx="6103274" cy="2160000"/>
            <a:chOff x="1285852" y="2571744"/>
            <a:chExt cx="6103274" cy="2160000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285852" y="2571744"/>
              <a:ext cx="3256600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070302" y="2571744"/>
              <a:ext cx="2318824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500035" y="1500174"/>
            <a:ext cx="835824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Jatene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Eduardo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Bock</a:t>
            </a:r>
            <a:endParaRPr lang="en-US" b="1" noProof="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Bachelor Mechanical Engineering, 2003.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IDPC and ATAH project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Ph.D. Mech. Eng. </a:t>
            </a:r>
            <a:r>
              <a:rPr lang="en-US" dirty="0" err="1" smtClean="0">
                <a:solidFill>
                  <a:srgbClr val="0070C0"/>
                </a:solidFill>
              </a:rPr>
              <a:t>Unicamp</a:t>
            </a:r>
            <a:r>
              <a:rPr lang="en-US" dirty="0" smtClean="0">
                <a:solidFill>
                  <a:srgbClr val="0070C0"/>
                </a:solidFill>
              </a:rPr>
              <a:t>, 2011 </a:t>
            </a:r>
            <a:r>
              <a:rPr lang="en-US" dirty="0" smtClean="0">
                <a:solidFill>
                  <a:srgbClr val="00B0F0"/>
                </a:solidFill>
              </a:rPr>
              <a:t>[1]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BCM, Houston, Yukihiko Nosé, 2006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Grants: IFSP PRP, 2012-13; CAPES </a:t>
            </a:r>
          </a:p>
          <a:p>
            <a:pPr>
              <a:buNone/>
            </a:pPr>
            <a:r>
              <a:rPr lang="en-US" noProof="0" dirty="0" smtClean="0">
                <a:solidFill>
                  <a:srgbClr val="0070C0"/>
                </a:solidFill>
              </a:rPr>
              <a:t>PGPTA (R$470k), 2014-17; </a:t>
            </a:r>
            <a:r>
              <a:rPr lang="en-US" dirty="0" smtClean="0">
                <a:solidFill>
                  <a:srgbClr val="0070C0"/>
                </a:solidFill>
              </a:rPr>
              <a:t>CNPQ, 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PRQ, </a:t>
            </a:r>
            <a:r>
              <a:rPr lang="en-US" dirty="0" smtClean="0">
                <a:solidFill>
                  <a:srgbClr val="0070C0"/>
                </a:solidFill>
              </a:rPr>
              <a:t>2015-18</a:t>
            </a:r>
            <a:endParaRPr lang="en-US" noProof="0" dirty="0" smtClean="0">
              <a:solidFill>
                <a:srgbClr val="0070C0"/>
              </a:solidFill>
            </a:endParaRPr>
          </a:p>
          <a:p>
            <a:pPr algn="just">
              <a:buNone/>
            </a:pPr>
            <a:endParaRPr lang="en-US" sz="1800" b="1" noProof="0" dirty="0" smtClean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en-US" sz="1800" b="1" noProof="0" dirty="0" smtClean="0">
                <a:solidFill>
                  <a:srgbClr val="00B0F0"/>
                </a:solidFill>
              </a:rPr>
              <a:t>[1] BOCK, E.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Projeto</a:t>
            </a:r>
            <a:r>
              <a:rPr lang="en-US" sz="1800" b="1" noProof="0" dirty="0" smtClean="0">
                <a:solidFill>
                  <a:srgbClr val="00B0F0"/>
                </a:solidFill>
              </a:rPr>
              <a:t>,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Construção</a:t>
            </a:r>
            <a:r>
              <a:rPr lang="en-US" sz="1800" b="1" noProof="0" dirty="0" smtClean="0">
                <a:solidFill>
                  <a:srgbClr val="00B0F0"/>
                </a:solidFill>
              </a:rPr>
              <a:t> e Testes de um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Dispositivo</a:t>
            </a:r>
            <a:r>
              <a:rPr lang="en-US" sz="1800" b="1" noProof="0" dirty="0" smtClean="0">
                <a:solidFill>
                  <a:srgbClr val="00B0F0"/>
                </a:solidFill>
              </a:rPr>
              <a:t> de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Assistência</a:t>
            </a:r>
            <a:r>
              <a:rPr lang="en-US" sz="1800" b="1" noProof="0" dirty="0" smtClean="0">
                <a:solidFill>
                  <a:srgbClr val="00B0F0"/>
                </a:solidFill>
              </a:rPr>
              <a:t> Ventricular: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Bomba</a:t>
            </a:r>
            <a:r>
              <a:rPr lang="en-US" sz="1800" b="1" noProof="0" dirty="0" smtClean="0">
                <a:solidFill>
                  <a:srgbClr val="00B0F0"/>
                </a:solidFill>
              </a:rPr>
              <a:t> de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Sangue</a:t>
            </a:r>
            <a:r>
              <a:rPr lang="en-US" sz="1800" b="1" noProof="0" dirty="0" smtClean="0">
                <a:solidFill>
                  <a:srgbClr val="00B0F0"/>
                </a:solidFill>
              </a:rPr>
              <a:t>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Centrífuga</a:t>
            </a:r>
            <a:r>
              <a:rPr lang="en-US" sz="1800" b="1" noProof="0" dirty="0" smtClean="0">
                <a:solidFill>
                  <a:srgbClr val="00B0F0"/>
                </a:solidFill>
              </a:rPr>
              <a:t>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Implantável</a:t>
            </a:r>
            <a:r>
              <a:rPr lang="en-US" sz="1800" b="1" noProof="0" dirty="0" smtClean="0">
                <a:solidFill>
                  <a:srgbClr val="00B0F0"/>
                </a:solidFill>
              </a:rPr>
              <a:t>, </a:t>
            </a:r>
            <a:r>
              <a:rPr lang="en-US" sz="1800" b="1" i="1" noProof="0" dirty="0" err="1" smtClean="0">
                <a:solidFill>
                  <a:srgbClr val="00B0F0"/>
                </a:solidFill>
              </a:rPr>
              <a:t>Doutorado</a:t>
            </a:r>
            <a:r>
              <a:rPr lang="en-US" sz="1800" b="1" i="1" noProof="0" dirty="0" smtClean="0">
                <a:solidFill>
                  <a:srgbClr val="00B0F0"/>
                </a:solidFill>
              </a:rPr>
              <a:t> </a:t>
            </a:r>
            <a:r>
              <a:rPr lang="en-US" sz="1800" b="1" i="1" noProof="0" dirty="0" err="1" smtClean="0">
                <a:solidFill>
                  <a:srgbClr val="00B0F0"/>
                </a:solidFill>
              </a:rPr>
              <a:t>em</a:t>
            </a:r>
            <a:r>
              <a:rPr lang="en-US" sz="1800" b="1" i="1" noProof="0" dirty="0" smtClean="0">
                <a:solidFill>
                  <a:srgbClr val="00B0F0"/>
                </a:solidFill>
              </a:rPr>
              <a:t> </a:t>
            </a:r>
            <a:r>
              <a:rPr lang="en-US" sz="1800" b="1" i="1" noProof="0" dirty="0" err="1" smtClean="0">
                <a:solidFill>
                  <a:srgbClr val="00B0F0"/>
                </a:solidFill>
              </a:rPr>
              <a:t>Engenharia</a:t>
            </a:r>
            <a:r>
              <a:rPr lang="en-US" sz="1800" b="1" i="1" noProof="0" dirty="0" smtClean="0">
                <a:solidFill>
                  <a:srgbClr val="00B0F0"/>
                </a:solidFill>
              </a:rPr>
              <a:t> </a:t>
            </a:r>
            <a:r>
              <a:rPr lang="en-US" sz="1800" b="1" i="1" noProof="0" dirty="0" err="1" smtClean="0">
                <a:solidFill>
                  <a:srgbClr val="00B0F0"/>
                </a:solidFill>
              </a:rPr>
              <a:t>Mecânica</a:t>
            </a:r>
            <a:r>
              <a:rPr lang="en-US" sz="1800" b="1" noProof="0" dirty="0" smtClean="0">
                <a:solidFill>
                  <a:srgbClr val="00B0F0"/>
                </a:solidFill>
              </a:rPr>
              <a:t>, FEM </a:t>
            </a:r>
            <a:r>
              <a:rPr lang="en-US" sz="1800" b="1" noProof="0" dirty="0" err="1" smtClean="0">
                <a:solidFill>
                  <a:srgbClr val="00B0F0"/>
                </a:solidFill>
              </a:rPr>
              <a:t>Unicamp</a:t>
            </a:r>
            <a:r>
              <a:rPr lang="en-US" sz="1800" b="1" noProof="0" dirty="0" smtClean="0">
                <a:solidFill>
                  <a:srgbClr val="00B0F0"/>
                </a:solidFill>
              </a:rPr>
              <a:t>, 2011. </a:t>
            </a:r>
          </a:p>
        </p:txBody>
      </p:sp>
      <p:pic>
        <p:nvPicPr>
          <p:cNvPr id="6" name="Imagem 5" descr="logo_Dante.jpe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11097" y="1061167"/>
            <a:ext cx="1122699" cy="1133925"/>
          </a:xfrm>
          <a:prstGeom prst="rect">
            <a:avLst/>
          </a:prstGeom>
        </p:spPr>
      </p:pic>
      <p:pic>
        <p:nvPicPr>
          <p:cNvPr id="7" name="Imagem 6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996" y="2275613"/>
            <a:ext cx="1104900" cy="1104900"/>
          </a:xfrm>
          <a:prstGeom prst="rect">
            <a:avLst/>
          </a:prstGeom>
        </p:spPr>
      </p:pic>
      <p:pic>
        <p:nvPicPr>
          <p:cNvPr id="8" name="Imagem 7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426" y="3490059"/>
            <a:ext cx="1766041" cy="928694"/>
          </a:xfrm>
          <a:prstGeom prst="rect">
            <a:avLst/>
          </a:prstGeom>
        </p:spPr>
      </p:pic>
      <p:pic>
        <p:nvPicPr>
          <p:cNvPr id="95234" name="Picture 2" descr="C:\Users\Sony\Desktop\EB\Laboratório de Bioengenharia\bioeng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00892" y="4418753"/>
            <a:ext cx="2143108" cy="939073"/>
          </a:xfrm>
          <a:prstGeom prst="rect">
            <a:avLst/>
          </a:prstGeom>
          <a:noFill/>
        </p:spPr>
      </p:pic>
      <p:pic>
        <p:nvPicPr>
          <p:cNvPr id="105476" name="Picture 4" descr="C:\Users\Usuario\Desktop\EB\fotos\Ed\3x4\3x4_2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23" y="260648"/>
            <a:ext cx="878862" cy="10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1571612"/>
            <a:ext cx="778674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Jatene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Research at 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Labbioeng</a:t>
            </a:r>
            <a:endParaRPr lang="en-US" b="1" noProof="0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81228"/>
            <a:ext cx="8686800" cy="4844936"/>
          </a:xfrm>
        </p:spPr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Tarcísio, </a:t>
            </a:r>
            <a:r>
              <a:rPr lang="en-US" noProof="0" dirty="0" err="1" smtClean="0">
                <a:solidFill>
                  <a:srgbClr val="0070C0"/>
                </a:solidFill>
              </a:rPr>
              <a:t>Breno</a:t>
            </a:r>
            <a:r>
              <a:rPr lang="en-US" noProof="0" dirty="0" smtClean="0">
                <a:solidFill>
                  <a:srgbClr val="0070C0"/>
                </a:solidFill>
              </a:rPr>
              <a:t>, J. Ricardo </a:t>
            </a:r>
            <a:r>
              <a:rPr lang="en-US" b="1" noProof="0" dirty="0" smtClean="0">
                <a:solidFill>
                  <a:srgbClr val="00B0F0"/>
                </a:solidFill>
              </a:rPr>
              <a:t>Control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Marcelo, Miriam </a:t>
            </a:r>
            <a:r>
              <a:rPr lang="en-US" b="1" noProof="0" dirty="0" smtClean="0">
                <a:solidFill>
                  <a:srgbClr val="00B0F0"/>
                </a:solidFill>
              </a:rPr>
              <a:t>ANN/EKG </a:t>
            </a:r>
          </a:p>
          <a:p>
            <a:r>
              <a:rPr lang="en-US" noProof="0" dirty="0" err="1" smtClean="0">
                <a:solidFill>
                  <a:srgbClr val="0070C0"/>
                </a:solidFill>
              </a:rPr>
              <a:t>Guilherme</a:t>
            </a:r>
            <a:r>
              <a:rPr lang="en-US" noProof="0" dirty="0" smtClean="0">
                <a:solidFill>
                  <a:srgbClr val="0070C0"/>
                </a:solidFill>
              </a:rPr>
              <a:t>, Luciano, Mariana </a:t>
            </a:r>
            <a:r>
              <a:rPr lang="en-US" b="1" noProof="0" dirty="0" smtClean="0">
                <a:solidFill>
                  <a:srgbClr val="00B0F0"/>
                </a:solidFill>
              </a:rPr>
              <a:t>CFD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Rosa, </a:t>
            </a:r>
            <a:r>
              <a:rPr lang="en-US" noProof="0" dirty="0" err="1" smtClean="0">
                <a:solidFill>
                  <a:srgbClr val="0070C0"/>
                </a:solidFill>
              </a:rPr>
              <a:t>Mizael</a:t>
            </a:r>
            <a:r>
              <a:rPr lang="en-US" noProof="0" dirty="0" smtClean="0">
                <a:solidFill>
                  <a:srgbClr val="0070C0"/>
                </a:solidFill>
              </a:rPr>
              <a:t>, Michele </a:t>
            </a:r>
            <a:r>
              <a:rPr lang="en-US" b="1" noProof="0" dirty="0" smtClean="0">
                <a:solidFill>
                  <a:srgbClr val="00B0F0"/>
                </a:solidFill>
              </a:rPr>
              <a:t>BIOMATERIALS</a:t>
            </a:r>
          </a:p>
          <a:p>
            <a:r>
              <a:rPr lang="en-US" noProof="0" dirty="0" err="1" smtClean="0">
                <a:solidFill>
                  <a:srgbClr val="0070C0"/>
                </a:solidFill>
              </a:rPr>
              <a:t>Joaquim</a:t>
            </a:r>
            <a:r>
              <a:rPr lang="en-US" noProof="0" dirty="0" smtClean="0">
                <a:solidFill>
                  <a:srgbClr val="0070C0"/>
                </a:solidFill>
              </a:rPr>
              <a:t>, Ricardo, Bruno </a:t>
            </a:r>
            <a:r>
              <a:rPr lang="en-US" b="1" dirty="0" smtClean="0">
                <a:solidFill>
                  <a:srgbClr val="00B0F0"/>
                </a:solidFill>
              </a:rPr>
              <a:t>MACHINING</a:t>
            </a:r>
            <a:endParaRPr lang="en-US" noProof="0" dirty="0" smtClean="0">
              <a:solidFill>
                <a:srgbClr val="0070C0"/>
              </a:solidFill>
            </a:endParaRPr>
          </a:p>
          <a:p>
            <a:r>
              <a:rPr lang="en-US" noProof="0" dirty="0" err="1" smtClean="0">
                <a:solidFill>
                  <a:srgbClr val="0070C0"/>
                </a:solidFill>
              </a:rPr>
              <a:t>Rogério</a:t>
            </a:r>
            <a:r>
              <a:rPr lang="en-US" b="1" noProof="0" dirty="0" smtClean="0">
                <a:solidFill>
                  <a:srgbClr val="00B0F0"/>
                </a:solidFill>
              </a:rPr>
              <a:t> ACTUATOR</a:t>
            </a:r>
            <a:endParaRPr lang="en-US" noProof="0" dirty="0" smtClean="0">
              <a:solidFill>
                <a:srgbClr val="0070C0"/>
              </a:solidFill>
            </a:endParaRPr>
          </a:p>
          <a:p>
            <a:r>
              <a:rPr lang="en-US" noProof="0" dirty="0" err="1" smtClean="0">
                <a:solidFill>
                  <a:srgbClr val="0070C0"/>
                </a:solidFill>
              </a:rPr>
              <a:t>Aumir</a:t>
            </a:r>
            <a:r>
              <a:rPr lang="en-US" noProof="0" dirty="0" smtClean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Antonio, Araki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Dryelle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WEAR/FRICTION</a:t>
            </a:r>
            <a:endParaRPr lang="en-US" b="1" dirty="0">
              <a:solidFill>
                <a:srgbClr val="00B0F0"/>
              </a:solidFill>
            </a:endParaRP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pic>
        <p:nvPicPr>
          <p:cNvPr id="4" name="Imagem 3" descr="mosm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572396" y="1281227"/>
            <a:ext cx="1571604" cy="970696"/>
          </a:xfrm>
          <a:prstGeom prst="rect">
            <a:avLst/>
          </a:prstGeom>
        </p:spPr>
      </p:pic>
      <p:pic>
        <p:nvPicPr>
          <p:cNvPr id="5" name="Picture 2" descr="C:\Users\Sony\Desktop\EB\Laboratório de Bioengenharia\bioeng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58082" y="2129641"/>
            <a:ext cx="1785918" cy="782558"/>
          </a:xfrm>
          <a:prstGeom prst="rect">
            <a:avLst/>
          </a:prstGeom>
          <a:noFill/>
        </p:spPr>
      </p:pic>
      <p:pic>
        <p:nvPicPr>
          <p:cNvPr id="191490" name="Picture 2" descr="C:\Users\Sony\Desktop\EB\Laboratório de Bioengenharia\logo_BIOE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2912199"/>
            <a:ext cx="1857356" cy="870588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4857752" y="6072206"/>
            <a:ext cx="400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http://sites.google.com/site/labbioeng/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CONTROL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BLDC Motors </a:t>
            </a:r>
            <a:endParaRPr lang="en-US" noProof="0" dirty="0" smtClean="0">
              <a:solidFill>
                <a:srgbClr val="0070C0"/>
              </a:solidFill>
            </a:endParaRPr>
          </a:p>
          <a:p>
            <a:r>
              <a:rPr lang="en-US" noProof="0" dirty="0" smtClean="0">
                <a:solidFill>
                  <a:srgbClr val="0070C0"/>
                </a:solidFill>
              </a:rPr>
              <a:t>Simulator 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Customization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Flexibility of operation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Local Control and supervisory </a:t>
            </a:r>
            <a:r>
              <a:rPr lang="en-US" noProof="0" dirty="0" smtClean="0">
                <a:solidFill>
                  <a:srgbClr val="00B0F0"/>
                </a:solidFill>
              </a:rPr>
              <a:t>[15]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ANN</a:t>
            </a:r>
            <a:endParaRPr lang="en-US" noProof="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5929330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[15] CAVALHEIRO, A. et al. Design of Supervisory Control System for Ventricular Assist Device. </a:t>
            </a:r>
            <a:r>
              <a:rPr lang="en-US" b="1" i="1" dirty="0" smtClean="0">
                <a:solidFill>
                  <a:srgbClr val="00B0F0"/>
                </a:solidFill>
              </a:rPr>
              <a:t>Advances Information Communication Technology</a:t>
            </a:r>
            <a:r>
              <a:rPr lang="en-US" b="1" dirty="0" smtClean="0">
                <a:solidFill>
                  <a:srgbClr val="00B0F0"/>
                </a:solidFill>
              </a:rPr>
              <a:t>, 375-382, 2011.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89040"/>
            <a:ext cx="2304256" cy="1081830"/>
          </a:xfrm>
          <a:prstGeom prst="rect">
            <a:avLst/>
          </a:prstGeom>
        </p:spPr>
      </p:pic>
      <p:pic>
        <p:nvPicPr>
          <p:cNvPr id="7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r="29656"/>
          <a:stretch/>
        </p:blipFill>
        <p:spPr bwMode="auto">
          <a:xfrm>
            <a:off x="6433864" y="764704"/>
            <a:ext cx="2458616" cy="306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214422"/>
            <a:ext cx="8610600" cy="518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noProof="0" dirty="0" smtClean="0">
                <a:solidFill>
                  <a:srgbClr val="0070C0"/>
                </a:solidFill>
              </a:rPr>
              <a:t>BLDC direct current and 3 phases</a:t>
            </a:r>
          </a:p>
          <a:p>
            <a:pPr>
              <a:defRPr/>
            </a:pPr>
            <a:r>
              <a:rPr lang="en-US" noProof="0" dirty="0" smtClean="0">
                <a:solidFill>
                  <a:srgbClr val="0070C0"/>
                </a:solidFill>
              </a:rPr>
              <a:t>Reliable and high durability </a:t>
            </a:r>
          </a:p>
          <a:p>
            <a:pPr>
              <a:defRPr/>
            </a:pPr>
            <a:r>
              <a:rPr lang="en-US" dirty="0" smtClean="0">
                <a:solidFill>
                  <a:srgbClr val="0070C0"/>
                </a:solidFill>
              </a:rPr>
              <a:t>Windings are induced commuting phases by electronic drive</a:t>
            </a:r>
            <a:endParaRPr lang="en-US" noProof="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noProof="0" dirty="0" smtClean="0">
                <a:solidFill>
                  <a:srgbClr val="0070C0"/>
                </a:solidFill>
              </a:rPr>
              <a:t>Modeling the system dynamics behavior </a:t>
            </a:r>
            <a:r>
              <a:rPr lang="en-US" noProof="0" dirty="0" smtClean="0">
                <a:solidFill>
                  <a:srgbClr val="00B0F0"/>
                </a:solidFill>
              </a:rPr>
              <a:t>[16]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BRUSHLESS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MOTOR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57200" y="5715016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[16] </a:t>
            </a:r>
            <a:r>
              <a:rPr lang="pt-BR" b="1" dirty="0" smtClean="0">
                <a:solidFill>
                  <a:srgbClr val="00B0F0"/>
                </a:solidFill>
              </a:rPr>
              <a:t>LEÃO, T. </a:t>
            </a:r>
            <a:r>
              <a:rPr lang="pt-BR" b="1" dirty="0" err="1" smtClean="0">
                <a:solidFill>
                  <a:srgbClr val="00B0F0"/>
                </a:solidFill>
              </a:rPr>
              <a:t>et</a:t>
            </a:r>
            <a:r>
              <a:rPr lang="pt-BR" b="1" dirty="0" smtClean="0">
                <a:solidFill>
                  <a:srgbClr val="00B0F0"/>
                </a:solidFill>
              </a:rPr>
              <a:t> al. </a:t>
            </a:r>
            <a:r>
              <a:rPr lang="pt-BR" b="1" dirty="0" err="1" smtClean="0">
                <a:solidFill>
                  <a:srgbClr val="00B0F0"/>
                </a:solidFill>
              </a:rPr>
              <a:t>Speed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control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of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the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Implantable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Centrifugal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Blood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Pump</a:t>
            </a:r>
            <a:r>
              <a:rPr lang="pt-BR" b="1" dirty="0" smtClean="0">
                <a:solidFill>
                  <a:srgbClr val="00B0F0"/>
                </a:solidFill>
              </a:rPr>
              <a:t> to </a:t>
            </a:r>
            <a:r>
              <a:rPr lang="pt-BR" b="1" dirty="0" err="1" smtClean="0">
                <a:solidFill>
                  <a:srgbClr val="00B0F0"/>
                </a:solidFill>
              </a:rPr>
              <a:t>avoid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aortic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valve</a:t>
            </a:r>
            <a:r>
              <a:rPr lang="pt-BR" b="1" dirty="0" smtClean="0">
                <a:solidFill>
                  <a:srgbClr val="00B0F0"/>
                </a:solidFill>
              </a:rPr>
              <a:t> stenosis: </a:t>
            </a:r>
            <a:r>
              <a:rPr lang="pt-BR" b="1" dirty="0" err="1" smtClean="0">
                <a:solidFill>
                  <a:srgbClr val="00B0F0"/>
                </a:solidFill>
              </a:rPr>
              <a:t>Simulation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and</a:t>
            </a:r>
            <a:r>
              <a:rPr lang="pt-BR" b="1" dirty="0" smtClean="0">
                <a:solidFill>
                  <a:srgbClr val="00B0F0"/>
                </a:solidFill>
              </a:rPr>
              <a:t> </a:t>
            </a:r>
            <a:r>
              <a:rPr lang="pt-BR" b="1" dirty="0" err="1" smtClean="0">
                <a:solidFill>
                  <a:srgbClr val="00B0F0"/>
                </a:solidFill>
              </a:rPr>
              <a:t>implementation</a:t>
            </a:r>
            <a:r>
              <a:rPr lang="pt-BR" b="1" dirty="0" smtClean="0">
                <a:solidFill>
                  <a:srgbClr val="00B0F0"/>
                </a:solidFill>
              </a:rPr>
              <a:t>. </a:t>
            </a:r>
            <a:r>
              <a:rPr lang="pt-BR" b="1" i="1" dirty="0" err="1" smtClean="0">
                <a:solidFill>
                  <a:srgbClr val="00B0F0"/>
                </a:solidFill>
              </a:rPr>
              <a:t>Biomedical</a:t>
            </a:r>
            <a:r>
              <a:rPr lang="pt-BR" b="1" i="1" dirty="0" smtClean="0">
                <a:solidFill>
                  <a:srgbClr val="00B0F0"/>
                </a:solidFill>
              </a:rPr>
              <a:t> </a:t>
            </a:r>
            <a:r>
              <a:rPr lang="pt-BR" b="1" i="1" dirty="0" err="1" smtClean="0">
                <a:solidFill>
                  <a:srgbClr val="00B0F0"/>
                </a:solidFill>
              </a:rPr>
              <a:t>Robotics</a:t>
            </a:r>
            <a:r>
              <a:rPr lang="pt-BR" b="1" i="1" dirty="0" smtClean="0">
                <a:solidFill>
                  <a:srgbClr val="00B0F0"/>
                </a:solidFill>
              </a:rPr>
              <a:t> </a:t>
            </a:r>
            <a:r>
              <a:rPr lang="pt-BR" b="1" i="1" dirty="0" err="1" smtClean="0">
                <a:solidFill>
                  <a:srgbClr val="00B0F0"/>
                </a:solidFill>
              </a:rPr>
              <a:t>and</a:t>
            </a:r>
            <a:r>
              <a:rPr lang="pt-BR" b="1" i="1" dirty="0" smtClean="0">
                <a:solidFill>
                  <a:srgbClr val="00B0F0"/>
                </a:solidFill>
              </a:rPr>
              <a:t> </a:t>
            </a:r>
            <a:r>
              <a:rPr lang="pt-BR" b="1" i="1" dirty="0" err="1" smtClean="0">
                <a:solidFill>
                  <a:srgbClr val="00B0F0"/>
                </a:solidFill>
              </a:rPr>
              <a:t>Biomechatronics</a:t>
            </a:r>
            <a:r>
              <a:rPr lang="pt-BR" b="1" dirty="0" smtClean="0">
                <a:solidFill>
                  <a:srgbClr val="00B0F0"/>
                </a:solidFill>
              </a:rPr>
              <a:t>, 5:82-86, 2014.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6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148361">
            <a:off x="1333994" y="4065974"/>
            <a:ext cx="1805247" cy="156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7E9482F4-2D35-44E1-994B-1D8E285BB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80" t="13493" r="28791" b="13044"/>
          <a:stretch/>
        </p:blipFill>
        <p:spPr bwMode="auto">
          <a:xfrm>
            <a:off x="3229199" y="4133770"/>
            <a:ext cx="1753118" cy="1565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EFD3E340-CAAC-43FA-9E29-00397BCA1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06" b="16686"/>
          <a:stretch/>
        </p:blipFill>
        <p:spPr>
          <a:xfrm>
            <a:off x="4939462" y="4049017"/>
            <a:ext cx="1621314" cy="1575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4422"/>
            <a:ext cx="8610600" cy="518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noProof="0" dirty="0" err="1" smtClean="0">
                <a:solidFill>
                  <a:srgbClr val="0070C0"/>
                </a:solidFill>
              </a:rPr>
              <a:t>Schima</a:t>
            </a:r>
            <a:r>
              <a:rPr lang="en-US" noProof="0" dirty="0" smtClean="0">
                <a:solidFill>
                  <a:srgbClr val="0070C0"/>
                </a:solidFill>
              </a:rPr>
              <a:t> made in Ostrich</a:t>
            </a:r>
          </a:p>
          <a:p>
            <a:pPr>
              <a:defRPr/>
            </a:pPr>
            <a:r>
              <a:rPr lang="en-US" noProof="0" dirty="0" err="1" smtClean="0">
                <a:solidFill>
                  <a:srgbClr val="0070C0"/>
                </a:solidFill>
              </a:rPr>
              <a:t>Maxxon</a:t>
            </a:r>
            <a:r>
              <a:rPr lang="en-US" noProof="0" dirty="0" smtClean="0">
                <a:solidFill>
                  <a:srgbClr val="0070C0"/>
                </a:solidFill>
              </a:rPr>
              <a:t> industrial motors (EC45 Flat, </a:t>
            </a:r>
            <a:r>
              <a:rPr lang="en-US" noProof="0" dirty="0" err="1" smtClean="0">
                <a:solidFill>
                  <a:srgbClr val="0070C0"/>
                </a:solidFill>
              </a:rPr>
              <a:t>Maxxon</a:t>
            </a:r>
            <a:r>
              <a:rPr lang="en-US" noProof="0" dirty="0" smtClean="0">
                <a:solidFill>
                  <a:srgbClr val="0070C0"/>
                </a:solidFill>
              </a:rPr>
              <a:t>, </a:t>
            </a:r>
            <a:r>
              <a:rPr lang="en-US" noProof="0" dirty="0" err="1" smtClean="0">
                <a:solidFill>
                  <a:srgbClr val="0070C0"/>
                </a:solidFill>
              </a:rPr>
              <a:t>Sachseln</a:t>
            </a:r>
            <a:r>
              <a:rPr lang="en-US" noProof="0" dirty="0" smtClean="0">
                <a:solidFill>
                  <a:srgbClr val="0070C0"/>
                </a:solidFill>
              </a:rPr>
              <a:t>, Switzerland) </a:t>
            </a:r>
          </a:p>
          <a:p>
            <a:pPr>
              <a:defRPr/>
            </a:pPr>
            <a:r>
              <a:rPr lang="en-US" noProof="0" dirty="0" smtClean="0">
                <a:solidFill>
                  <a:srgbClr val="0070C0"/>
                </a:solidFill>
              </a:rPr>
              <a:t>EPUSP model</a:t>
            </a:r>
          </a:p>
          <a:p>
            <a:pPr>
              <a:defRPr/>
            </a:pPr>
            <a:endParaRPr lang="en-US" noProof="0" dirty="0" smtClean="0">
              <a:solidFill>
                <a:srgbClr val="0070C0"/>
              </a:solidFill>
            </a:endParaRPr>
          </a:p>
        </p:txBody>
      </p:sp>
      <p:grpSp>
        <p:nvGrpSpPr>
          <p:cNvPr id="2" name="Grupo 8"/>
          <p:cNvGrpSpPr/>
          <p:nvPr/>
        </p:nvGrpSpPr>
        <p:grpSpPr>
          <a:xfrm>
            <a:off x="755576" y="4212542"/>
            <a:ext cx="4502535" cy="1765399"/>
            <a:chOff x="928662" y="3679825"/>
            <a:chExt cx="7708926" cy="3025775"/>
          </a:xfrm>
        </p:grpSpPr>
        <p:pic>
          <p:nvPicPr>
            <p:cNvPr id="158724" name="Picture 8"/>
            <p:cNvPicPr>
              <a:picLocks noChangeAspect="1" noChangeArrowheads="1"/>
            </p:cNvPicPr>
            <p:nvPr/>
          </p:nvPicPr>
          <p:blipFill>
            <a:blip r:embed="rId2"/>
            <a:srcRect l="23999" t="20667" r="24001" b="23334"/>
            <a:stretch>
              <a:fillRect/>
            </a:stretch>
          </p:blipFill>
          <p:spPr bwMode="auto">
            <a:xfrm>
              <a:off x="928662" y="3714752"/>
              <a:ext cx="3657600" cy="295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725" name="Picture 9"/>
            <p:cNvPicPr>
              <a:picLocks noChangeAspect="1" noChangeArrowheads="1"/>
            </p:cNvPicPr>
            <p:nvPr/>
          </p:nvPicPr>
          <p:blipFill>
            <a:blip r:embed="rId3"/>
            <a:srcRect l="25999" t="25250" r="22000" b="18584"/>
            <a:stretch>
              <a:fillRect/>
            </a:stretch>
          </p:blipFill>
          <p:spPr bwMode="auto">
            <a:xfrm>
              <a:off x="4903788" y="3679825"/>
              <a:ext cx="3733800" cy="302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BRUSHLESS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MOTOR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9" name="Picture 2" descr="C:\Users\Sony\Desktop\EB\+pump\fotos\fotos 2011\_DSC055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55485" y="2636912"/>
            <a:ext cx="1772583" cy="157563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4973" y="4421332"/>
            <a:ext cx="2585558" cy="22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4"/>
          <p:cNvSpPr txBox="1">
            <a:spLocks noChangeArrowheads="1"/>
          </p:cNvSpPr>
          <p:nvPr/>
        </p:nvSpPr>
        <p:spPr bwMode="auto">
          <a:xfrm>
            <a:off x="7744434" y="1285860"/>
            <a:ext cx="613748" cy="5310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2962275"/>
            <a:endParaRPr lang="en-US" sz="32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BRUSHLESS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MOTOR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213A9943-5E20-431F-A834-C267D25B8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1" y="1417638"/>
            <a:ext cx="8913124" cy="503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4"/>
          <p:cNvSpPr txBox="1">
            <a:spLocks noChangeArrowheads="1"/>
          </p:cNvSpPr>
          <p:nvPr/>
        </p:nvSpPr>
        <p:spPr bwMode="auto">
          <a:xfrm>
            <a:off x="7744434" y="1285860"/>
            <a:ext cx="613748" cy="5310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2962275"/>
            <a:endParaRPr lang="en-US" sz="32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BRUSHLESS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MOTOR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EE859154-547E-4011-AD4A-17883349F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40" y="1551378"/>
            <a:ext cx="7053520" cy="50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4"/>
          <p:cNvSpPr txBox="1">
            <a:spLocks noChangeArrowheads="1"/>
          </p:cNvSpPr>
          <p:nvPr/>
        </p:nvSpPr>
        <p:spPr bwMode="auto">
          <a:xfrm>
            <a:off x="7744434" y="1285860"/>
            <a:ext cx="613748" cy="5310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2962275"/>
            <a:endParaRPr lang="en-US" sz="32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BRUSHLESS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MOTOR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2F6E8C7A-E56C-4E92-9A31-4480748AA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41" y="1804320"/>
            <a:ext cx="6842318" cy="42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4"/>
          <p:cNvSpPr txBox="1">
            <a:spLocks noChangeArrowheads="1"/>
          </p:cNvSpPr>
          <p:nvPr/>
        </p:nvSpPr>
        <p:spPr bwMode="auto">
          <a:xfrm>
            <a:off x="7744434" y="1285860"/>
            <a:ext cx="613748" cy="5310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2962275"/>
            <a:endParaRPr lang="en-US" sz="3200" dirty="0"/>
          </a:p>
        </p:txBody>
      </p:sp>
      <p:sp>
        <p:nvSpPr>
          <p:cNvPr id="5" name="Título 1">
            <a:extLst>
              <a:ext uri="{FF2B5EF4-FFF2-40B4-BE49-F238E27FC236}">
                <a16:creationId xmlns="" xmlns:a16="http://schemas.microsoft.com/office/drawing/2014/main" id="{3494DBAA-EAEE-4B74-89B3-FBC0A10E504D}"/>
              </a:ext>
            </a:extLst>
          </p:cNvPr>
          <p:cNvSpPr txBox="1">
            <a:spLocks/>
          </p:cNvSpPr>
          <p:nvPr/>
        </p:nvSpPr>
        <p:spPr>
          <a:xfrm>
            <a:off x="236832" y="224178"/>
            <a:ext cx="8596668" cy="1320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TESTE COM DINAMÔMETRO</a:t>
            </a:r>
            <a:endParaRPr lang="pt-BR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ixaDeTexto 5">
                <a:extLst>
                  <a:ext uri="{FF2B5EF4-FFF2-40B4-BE49-F238E27FC236}">
                    <a16:creationId xmlns="" xmlns:a16="http://schemas.microsoft.com/office/drawing/2014/main" id="{79F37693-22C2-41FE-BEC3-97493E5EEF74}"/>
                  </a:ext>
                </a:extLst>
              </p:cNvPr>
              <p:cNvSpPr txBox="1"/>
              <p:nvPr/>
            </p:nvSpPr>
            <p:spPr>
              <a:xfrm>
                <a:off x="6398985" y="1124744"/>
                <a:ext cx="2470805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Instrumento indicador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Visor indica torque em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2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pt-BR" sz="1200"/>
                          <m:t>mN</m:t>
                        </m:r>
                        <m:r>
                          <m:rPr>
                            <m:nor/>
                          </m:rPr>
                          <a:rPr lang="pt-BR" sz="1200"/>
                          <m:t>∙</m:t>
                        </m:r>
                        <m:r>
                          <m:rPr>
                            <m:nor/>
                          </m:rPr>
                          <a:rPr lang="pt-BR" sz="1200"/>
                          <m:t>m</m:t>
                        </m:r>
                      </m:e>
                    </m:d>
                  </m:oMath>
                </a14:m>
                <a:endParaRPr lang="pt-BR" sz="1200" dirty="0"/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Visor indica força axial em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2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pt-BR" sz="1200"/>
                          <m:t>N</m:t>
                        </m:r>
                      </m:e>
                    </m:d>
                  </m:oMath>
                </a14:m>
                <a:endParaRPr lang="pt-BR" sz="1200" dirty="0"/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Fonte de alimentação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Placa controladora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Tacômetro digital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Disco do freio magnético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Atuador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Placa adaptadora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Subconjunto reativo 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Subconjunto freio magnético </a:t>
                </a:r>
              </a:p>
              <a:p>
                <a:pPr marL="342900" lvl="0" indent="-342900">
                  <a:buFont typeface="+mj-lt"/>
                  <a:buAutoNum type="alphaUcPeriod"/>
                </a:pPr>
                <a:r>
                  <a:rPr lang="pt-BR" sz="1200" dirty="0"/>
                  <a:t>Parafuso </a:t>
                </a:r>
              </a:p>
              <a:p>
                <a:pPr marL="342900" indent="-342900">
                  <a:buFont typeface="+mj-lt"/>
                  <a:buAutoNum type="alphaUcPeriod"/>
                </a:pPr>
                <a:endParaRPr lang="pt-BR" dirty="0"/>
              </a:p>
            </p:txBody>
          </p:sp>
        </mc:Choice>
        <mc:Fallback>
          <p:sp>
            <p:nvSpPr>
              <p:cNvPr id="6" name="CaixaDeTexto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9F37693-22C2-41FE-BEC3-97493E5EE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985" y="1124744"/>
                <a:ext cx="2470805" cy="2585323"/>
              </a:xfrm>
              <a:prstGeom prst="rect">
                <a:avLst/>
              </a:prstGeom>
              <a:blipFill rotWithShape="1">
                <a:blip r:embed="rId2"/>
                <a:stretch>
                  <a:fillRect l="-247" t="-2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34FC4676-B7CB-4479-AC70-D5AA45BFF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8400"/>
            <a:ext cx="6219473" cy="4680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5C45F6F0-3122-4CA8-A849-2F0D7A82FE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27" r="35317" b="12992"/>
          <a:stretch/>
        </p:blipFill>
        <p:spPr bwMode="auto">
          <a:xfrm>
            <a:off x="6732240" y="3537550"/>
            <a:ext cx="2013264" cy="3224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30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4"/>
          <p:cNvSpPr txBox="1">
            <a:spLocks noChangeArrowheads="1"/>
          </p:cNvSpPr>
          <p:nvPr/>
        </p:nvSpPr>
        <p:spPr bwMode="auto">
          <a:xfrm>
            <a:off x="7744434" y="1285860"/>
            <a:ext cx="613748" cy="5310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2962275"/>
            <a:endParaRPr lang="en-US" sz="32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BRUSHLESS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MOTOR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Picture 2" descr="C:\Users\Usuario\Desktop\EB\Laboratório de Bioengenharia\fotos\IMG-20171211-WA00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18037" r="11199" b="23562"/>
          <a:stretch/>
        </p:blipFill>
        <p:spPr bwMode="auto">
          <a:xfrm>
            <a:off x="3491880" y="1417638"/>
            <a:ext cx="5389561" cy="52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3" t="17578" r="40478" b="29883"/>
          <a:stretch/>
        </p:blipFill>
        <p:spPr bwMode="auto">
          <a:xfrm>
            <a:off x="460327" y="2104572"/>
            <a:ext cx="2700946" cy="384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3" descr="C:\Users\Usuario\Desktop\EB\Laboratório de Bioengenharia\fotos\IMG-20171129-WA01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1" b="33652"/>
          <a:stretch/>
        </p:blipFill>
        <p:spPr bwMode="auto">
          <a:xfrm>
            <a:off x="3491880" y="2594616"/>
            <a:ext cx="3656831" cy="1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9695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i="1" noProof="0" dirty="0" smtClean="0">
                <a:solidFill>
                  <a:srgbClr val="0070C0"/>
                </a:solidFill>
              </a:rPr>
              <a:t>AMS Guardian</a:t>
            </a:r>
            <a:r>
              <a:rPr lang="en-US" noProof="0" dirty="0" smtClean="0">
                <a:solidFill>
                  <a:srgbClr val="0070C0"/>
                </a:solidFill>
              </a:rPr>
              <a:t>, Ischemia detector (ST-PQ </a:t>
            </a:r>
            <a:r>
              <a:rPr lang="en-US" i="1" noProof="0" dirty="0" smtClean="0">
                <a:solidFill>
                  <a:srgbClr val="0070C0"/>
                </a:solidFill>
              </a:rPr>
              <a:t>shift</a:t>
            </a:r>
            <a:r>
              <a:rPr lang="en-US" noProof="0" dirty="0" smtClean="0">
                <a:solidFill>
                  <a:srgbClr val="0070C0"/>
                </a:solidFill>
              </a:rPr>
              <a:t>,</a:t>
            </a:r>
            <a:r>
              <a:rPr lang="en-US" i="1" noProof="0" dirty="0" smtClean="0">
                <a:solidFill>
                  <a:srgbClr val="0070C0"/>
                </a:solidFill>
              </a:rPr>
              <a:t> </a:t>
            </a:r>
            <a:r>
              <a:rPr lang="en-US" noProof="0" dirty="0" smtClean="0">
                <a:solidFill>
                  <a:srgbClr val="0070C0"/>
                </a:solidFill>
              </a:rPr>
              <a:t>impedance trend) </a:t>
            </a:r>
            <a:r>
              <a:rPr lang="en-US" noProof="0" dirty="0" smtClean="0">
                <a:solidFill>
                  <a:srgbClr val="00B0F0"/>
                </a:solidFill>
              </a:rPr>
              <a:t>[2, 3]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Lab. Bioengineering and Biomaterials - IFSP</a:t>
            </a:r>
          </a:p>
          <a:p>
            <a:pPr>
              <a:buNone/>
            </a:pPr>
            <a:r>
              <a:rPr lang="en-US" sz="2400" dirty="0" smtClean="0">
                <a:solidFill>
                  <a:srgbClr val="0070C0"/>
                </a:solidFill>
                <a:hlinkClick r:id="rId2"/>
              </a:rPr>
              <a:t>http://sites.google.com/site/labbioeng/</a:t>
            </a:r>
            <a:endParaRPr lang="en-US" sz="2400" dirty="0" smtClean="0">
              <a:solidFill>
                <a:srgbClr val="0070C0"/>
              </a:solidFill>
            </a:endParaRPr>
          </a:p>
          <a:p>
            <a:endParaRPr lang="pt-BR" noProof="0" dirty="0" smtClean="0">
              <a:solidFill>
                <a:srgbClr val="0070C0"/>
              </a:solidFill>
            </a:endParaRPr>
          </a:p>
          <a:p>
            <a:endParaRPr lang="en-US" noProof="0" dirty="0" smtClean="0">
              <a:solidFill>
                <a:srgbClr val="0070C0"/>
              </a:solidFill>
            </a:endParaRPr>
          </a:p>
          <a:p>
            <a:pPr algn="just">
              <a:buNone/>
            </a:pPr>
            <a:endParaRPr lang="en-US" sz="1800" b="1" noProof="0" dirty="0" smtClean="0">
              <a:solidFill>
                <a:srgbClr val="00B0F0"/>
              </a:solidFill>
            </a:endParaRPr>
          </a:p>
          <a:p>
            <a:pPr algn="just">
              <a:buNone/>
            </a:pPr>
            <a:endParaRPr lang="en-US" sz="1800" b="1" noProof="0" dirty="0" smtClean="0">
              <a:solidFill>
                <a:srgbClr val="00B0F0"/>
              </a:solidFill>
            </a:endParaRPr>
          </a:p>
          <a:p>
            <a:pPr algn="just">
              <a:buNone/>
            </a:pPr>
            <a:endParaRPr lang="en-US" sz="1800" b="1" noProof="0" dirty="0" smtClean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en-US" sz="1800" b="1" noProof="0" dirty="0" smtClean="0">
                <a:solidFill>
                  <a:srgbClr val="00B0F0"/>
                </a:solidFill>
              </a:rPr>
              <a:t>[2] </a:t>
            </a:r>
            <a:r>
              <a:rPr lang="en-US" sz="1800" b="1" dirty="0" smtClean="0">
                <a:solidFill>
                  <a:srgbClr val="00B0F0"/>
                </a:solidFill>
              </a:rPr>
              <a:t>HOPENFELD, B. et al. The Guardian: An Implantable System for Chronic Ambulatory Monitoring of Acute Myocardial Infraction. </a:t>
            </a:r>
            <a:r>
              <a:rPr lang="en-US" sz="1800" b="1" i="1" dirty="0" smtClean="0">
                <a:solidFill>
                  <a:srgbClr val="00B0F0"/>
                </a:solidFill>
              </a:rPr>
              <a:t>Journal of </a:t>
            </a:r>
            <a:r>
              <a:rPr lang="en-US" sz="1800" b="1" i="1" dirty="0" err="1" smtClean="0">
                <a:solidFill>
                  <a:srgbClr val="00B0F0"/>
                </a:solidFill>
              </a:rPr>
              <a:t>Electrocardiology</a:t>
            </a:r>
            <a:r>
              <a:rPr lang="en-US" sz="1800" b="1" dirty="0" smtClean="0">
                <a:solidFill>
                  <a:srgbClr val="00B0F0"/>
                </a:solidFill>
              </a:rPr>
              <a:t>, 42(6):481–486, 2009. </a:t>
            </a:r>
          </a:p>
          <a:p>
            <a:pPr algn="just">
              <a:buNone/>
            </a:pPr>
            <a:r>
              <a:rPr lang="en-US" sz="1800" b="1" dirty="0" smtClean="0">
                <a:solidFill>
                  <a:srgbClr val="00B0F0"/>
                </a:solidFill>
              </a:rPr>
              <a:t>[3] FISCHELL, T. et al. Initial Clinical Results Using </a:t>
            </a:r>
            <a:r>
              <a:rPr lang="en-US" sz="1800" b="1" dirty="0" err="1" smtClean="0">
                <a:solidFill>
                  <a:srgbClr val="00B0F0"/>
                </a:solidFill>
              </a:rPr>
              <a:t>Intracardiac</a:t>
            </a:r>
            <a:r>
              <a:rPr lang="en-US" sz="1800" b="1" dirty="0" smtClean="0">
                <a:solidFill>
                  <a:srgbClr val="00B0F0"/>
                </a:solidFill>
              </a:rPr>
              <a:t> </a:t>
            </a:r>
            <a:r>
              <a:rPr lang="en-US" sz="1800" b="1" dirty="0" err="1" smtClean="0">
                <a:solidFill>
                  <a:srgbClr val="00B0F0"/>
                </a:solidFill>
              </a:rPr>
              <a:t>Electrogram</a:t>
            </a:r>
            <a:r>
              <a:rPr lang="en-US" sz="1800" b="1" dirty="0" smtClean="0">
                <a:solidFill>
                  <a:srgbClr val="00B0F0"/>
                </a:solidFill>
              </a:rPr>
              <a:t> Monitoring to Detect and Alert Patients During Coronary Plaque Rupture and Ischemia. </a:t>
            </a:r>
            <a:r>
              <a:rPr lang="en-US" sz="1800" b="1" i="1" dirty="0" smtClean="0">
                <a:solidFill>
                  <a:srgbClr val="00B0F0"/>
                </a:solidFill>
              </a:rPr>
              <a:t>Journal of the American College of Cardiology</a:t>
            </a:r>
            <a:r>
              <a:rPr lang="en-US" sz="1800" b="1" dirty="0" smtClean="0">
                <a:solidFill>
                  <a:srgbClr val="00B0F0"/>
                </a:solidFill>
              </a:rPr>
              <a:t>, 56(14), 2010.</a:t>
            </a:r>
            <a:endParaRPr lang="en-US" dirty="0" smtClean="0">
              <a:solidFill>
                <a:srgbClr val="0070C0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383431" y="3500438"/>
            <a:ext cx="6377139" cy="900000"/>
            <a:chOff x="1142976" y="3571876"/>
            <a:chExt cx="6377139" cy="900000"/>
          </a:xfrm>
        </p:grpSpPr>
        <p:pic>
          <p:nvPicPr>
            <p:cNvPr id="9" name="Imagem 8" descr="logosp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6380" y="3571876"/>
              <a:ext cx="2233735" cy="900000"/>
            </a:xfrm>
            <a:prstGeom prst="rect">
              <a:avLst/>
            </a:prstGeom>
          </p:spPr>
        </p:pic>
        <p:pic>
          <p:nvPicPr>
            <p:cNvPr id="10" name="Imagem 9" descr="CEFET.JP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357686" y="3571876"/>
              <a:ext cx="873000" cy="900000"/>
            </a:xfrm>
            <a:prstGeom prst="rect">
              <a:avLst/>
            </a:prstGeom>
          </p:spPr>
        </p:pic>
        <p:pic>
          <p:nvPicPr>
            <p:cNvPr id="81922" name="Picture 2" descr="C:\Users\Sony\Desktop\EB\federal\etfsp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142976" y="3571876"/>
              <a:ext cx="3160692" cy="8999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8" descr="_DSC2311new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11870" y="1667207"/>
            <a:ext cx="5045668" cy="44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CARDIOVASCULAR 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SIMULATOR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17166"/>
            <a:ext cx="7572428" cy="456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CARDIOVASCULAR 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SIMULATOR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21" descr="imagem_coracaodoen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85728"/>
            <a:ext cx="6143668" cy="627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071546"/>
            <a:ext cx="8610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Hybrid: physical (hydrodynamic) and virtual (simulated in computer) </a:t>
            </a:r>
            <a:r>
              <a:rPr lang="en-US" sz="3200" b="1" dirty="0" smtClean="0">
                <a:solidFill>
                  <a:srgbClr val="00B0F0"/>
                </a:solidFill>
              </a:rPr>
              <a:t>[17]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Characteristics: pressure, flow, resistance and vascular complacency.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Mimics only left ventricle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Composed by: propulsion system; circulation; data acquisition; signal analysis and processing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57200" y="5429264"/>
            <a:ext cx="82296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[17] </a:t>
            </a:r>
            <a:r>
              <a:rPr lang="pt-BR" b="1" dirty="0" smtClean="0">
                <a:solidFill>
                  <a:srgbClr val="00B0F0"/>
                </a:solidFill>
              </a:rPr>
              <a:t>FONSECA, J. </a:t>
            </a:r>
            <a:r>
              <a:rPr lang="pt-BR" b="1" dirty="0" err="1" smtClean="0">
                <a:solidFill>
                  <a:srgbClr val="00B0F0"/>
                </a:solidFill>
              </a:rPr>
              <a:t>et</a:t>
            </a:r>
            <a:r>
              <a:rPr lang="pt-BR" b="1" dirty="0" smtClean="0">
                <a:solidFill>
                  <a:srgbClr val="00B0F0"/>
                </a:solidFill>
              </a:rPr>
              <a:t> al. Cardiovascular Simulator </a:t>
            </a:r>
            <a:r>
              <a:rPr lang="pt-BR" b="1" dirty="0" err="1" smtClean="0">
                <a:solidFill>
                  <a:srgbClr val="00B0F0"/>
                </a:solidFill>
              </a:rPr>
              <a:t>Improvement</a:t>
            </a:r>
            <a:r>
              <a:rPr lang="pt-BR" b="1" dirty="0" smtClean="0">
                <a:solidFill>
                  <a:srgbClr val="00B0F0"/>
                </a:solidFill>
              </a:rPr>
              <a:t>: </a:t>
            </a:r>
            <a:r>
              <a:rPr lang="pt-BR" b="1" dirty="0" err="1" smtClean="0">
                <a:solidFill>
                  <a:srgbClr val="00B0F0"/>
                </a:solidFill>
              </a:rPr>
              <a:t>Pressure</a:t>
            </a:r>
            <a:r>
              <a:rPr lang="pt-BR" b="1" dirty="0" smtClean="0">
                <a:solidFill>
                  <a:srgbClr val="00B0F0"/>
                </a:solidFill>
              </a:rPr>
              <a:t> Versus Volume Loop </a:t>
            </a:r>
            <a:r>
              <a:rPr lang="pt-BR" b="1" dirty="0" err="1" smtClean="0">
                <a:solidFill>
                  <a:srgbClr val="00B0F0"/>
                </a:solidFill>
              </a:rPr>
              <a:t>Assessment</a:t>
            </a:r>
            <a:r>
              <a:rPr lang="pt-BR" b="1" dirty="0" smtClean="0">
                <a:solidFill>
                  <a:srgbClr val="00B0F0"/>
                </a:solidFill>
              </a:rPr>
              <a:t>. </a:t>
            </a:r>
            <a:r>
              <a:rPr lang="pt-BR" b="1" i="1" dirty="0" smtClean="0">
                <a:solidFill>
                  <a:srgbClr val="00B0F0"/>
                </a:solidFill>
              </a:rPr>
              <a:t>Artificial </a:t>
            </a:r>
            <a:r>
              <a:rPr lang="pt-BR" b="1" i="1" dirty="0" err="1" smtClean="0">
                <a:solidFill>
                  <a:srgbClr val="00B0F0"/>
                </a:solidFill>
              </a:rPr>
              <a:t>Organs</a:t>
            </a:r>
            <a:r>
              <a:rPr lang="pt-BR" b="1" dirty="0" smtClean="0">
                <a:solidFill>
                  <a:srgbClr val="00B0F0"/>
                </a:solidFill>
              </a:rPr>
              <a:t>, 35(5):454-458, 2011.</a:t>
            </a:r>
          </a:p>
          <a:p>
            <a:pPr marL="342900" lvl="0" indent="-342900" algn="just">
              <a:spcBef>
                <a:spcPct val="20000"/>
              </a:spcBef>
            </a:pPr>
            <a:r>
              <a:rPr lang="pt-BR" b="1" dirty="0" smtClean="0">
                <a:solidFill>
                  <a:srgbClr val="00B0F0"/>
                </a:solidFill>
              </a:rPr>
              <a:t>[18]</a:t>
            </a:r>
            <a:r>
              <a:rPr lang="en-US" b="1" dirty="0" smtClean="0">
                <a:solidFill>
                  <a:srgbClr val="00B0F0"/>
                </a:solidFill>
              </a:rPr>
              <a:t> UEBELHART, B. et al. Study of a Centrifugal Blood Pump in a Mock Loop System. </a:t>
            </a:r>
            <a:r>
              <a:rPr lang="en-US" b="1" i="1" dirty="0" smtClean="0">
                <a:solidFill>
                  <a:srgbClr val="00B0F0"/>
                </a:solidFill>
              </a:rPr>
              <a:t>Artificial Organs</a:t>
            </a:r>
            <a:r>
              <a:rPr lang="en-US" b="1" dirty="0" smtClean="0">
                <a:solidFill>
                  <a:srgbClr val="00B0F0"/>
                </a:solidFill>
              </a:rPr>
              <a:t>, 37(11): 946-949, 2013</a:t>
            </a:r>
            <a:r>
              <a:rPr lang="pt-BR" b="1" dirty="0" smtClean="0">
                <a:solidFill>
                  <a:srgbClr val="00B0F0"/>
                </a:solidFill>
              </a:rPr>
              <a:t> 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714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CARDIOVASCULAR 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SIMULATOR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Espaço Reservado para Conteúdo 7" descr="vazao aorta 80 bpm aron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57313" y="2428875"/>
            <a:ext cx="6677025" cy="3357563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14414" y="1571612"/>
            <a:ext cx="7624786" cy="4824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t-BR" sz="3200" dirty="0" err="1" smtClean="0">
                <a:solidFill>
                  <a:srgbClr val="0070C0"/>
                </a:solidFill>
              </a:rPr>
              <a:t>Flow</a:t>
            </a:r>
            <a:r>
              <a:rPr lang="pt-BR" sz="3200" dirty="0" smtClean="0">
                <a:solidFill>
                  <a:srgbClr val="0070C0"/>
                </a:solidFill>
              </a:rPr>
              <a:t> in aorta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ea typeface="+mj-ea"/>
                <a:cs typeface="Calibri" pitchFamily="34" charset="0"/>
              </a:rPr>
              <a:t>CARDIOVASCULAR </a:t>
            </a:r>
            <a:r>
              <a:rPr lang="pt-BR" sz="44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SIMULATOR </a:t>
            </a:r>
            <a:endParaRPr kumimoji="0" lang="pt-B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CFD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Mathematical modeling, </a:t>
            </a:r>
            <a:r>
              <a:rPr lang="en-US" dirty="0" smtClean="0">
                <a:solidFill>
                  <a:srgbClr val="0070C0"/>
                </a:solidFill>
              </a:rPr>
              <a:t>Tada, Fuentes e Mariana </a:t>
            </a:r>
            <a:r>
              <a:rPr lang="en-US" dirty="0" err="1" smtClean="0">
                <a:solidFill>
                  <a:srgbClr val="0070C0"/>
                </a:solidFill>
              </a:rPr>
              <a:t>Hernandes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Legendre EPUSP – IDPC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Antunes IDPC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Guilherme</a:t>
            </a:r>
            <a:r>
              <a:rPr lang="en-US" dirty="0" smtClean="0">
                <a:solidFill>
                  <a:srgbClr val="0070C0"/>
                </a:solidFill>
              </a:rPr>
              <a:t> Lopes </a:t>
            </a:r>
            <a:r>
              <a:rPr lang="en-US" dirty="0" err="1" smtClean="0">
                <a:solidFill>
                  <a:srgbClr val="0070C0"/>
                </a:solidFill>
              </a:rPr>
              <a:t>Jr</a:t>
            </a:r>
            <a:r>
              <a:rPr lang="en-US" dirty="0" smtClean="0">
                <a:solidFill>
                  <a:srgbClr val="0070C0"/>
                </a:solidFill>
              </a:rPr>
              <a:t> EESC - USP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MODELING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MATLAB to solve numerically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Motor power </a:t>
            </a:r>
            <a:r>
              <a:rPr lang="en-US" b="1" noProof="0" dirty="0" smtClean="0">
                <a:solidFill>
                  <a:srgbClr val="00B0F0"/>
                </a:solidFill>
              </a:rPr>
              <a:t>[19]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pic>
        <p:nvPicPr>
          <p:cNvPr id="95234" name="Picture 2" descr="Potência do roto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80151" y="2837545"/>
            <a:ext cx="4449567" cy="280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5715016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[19] TADA, E. et al. A mathematical model for flow analysis of an Implantable Centrifugal Blood Pump. </a:t>
            </a:r>
            <a:r>
              <a:rPr lang="en-US" b="1" i="1" dirty="0" smtClean="0">
                <a:solidFill>
                  <a:srgbClr val="00B0F0"/>
                </a:solidFill>
              </a:rPr>
              <a:t>2º OBI - Taller de </a:t>
            </a:r>
            <a:r>
              <a:rPr lang="en-US" b="1" i="1" dirty="0" err="1" smtClean="0">
                <a:solidFill>
                  <a:srgbClr val="00B0F0"/>
                </a:solidFill>
              </a:rPr>
              <a:t>Órganos</a:t>
            </a:r>
            <a:r>
              <a:rPr lang="en-US" b="1" i="1" dirty="0" smtClean="0">
                <a:solidFill>
                  <a:srgbClr val="00B0F0"/>
                </a:solidFill>
              </a:rPr>
              <a:t> </a:t>
            </a:r>
            <a:r>
              <a:rPr lang="en-US" b="1" i="1" dirty="0" err="1" smtClean="0">
                <a:solidFill>
                  <a:srgbClr val="00B0F0"/>
                </a:solidFill>
              </a:rPr>
              <a:t>Artificiales</a:t>
            </a:r>
            <a:r>
              <a:rPr lang="en-US" b="1" i="1" dirty="0" smtClean="0">
                <a:solidFill>
                  <a:srgbClr val="00B0F0"/>
                </a:solidFill>
              </a:rPr>
              <a:t>, </a:t>
            </a:r>
            <a:r>
              <a:rPr lang="en-US" b="1" i="1" dirty="0" err="1" smtClean="0">
                <a:solidFill>
                  <a:srgbClr val="00B0F0"/>
                </a:solidFill>
              </a:rPr>
              <a:t>Biomateriales</a:t>
            </a:r>
            <a:r>
              <a:rPr lang="en-US" b="1" i="1" dirty="0" smtClean="0">
                <a:solidFill>
                  <a:srgbClr val="00B0F0"/>
                </a:solidFill>
              </a:rPr>
              <a:t> e </a:t>
            </a:r>
            <a:r>
              <a:rPr lang="en-US" b="1" i="1" dirty="0" err="1" smtClean="0">
                <a:solidFill>
                  <a:srgbClr val="00B0F0"/>
                </a:solidFill>
              </a:rPr>
              <a:t>Ingeniería</a:t>
            </a:r>
            <a:r>
              <a:rPr lang="en-US" b="1" i="1" dirty="0" smtClean="0">
                <a:solidFill>
                  <a:srgbClr val="00B0F0"/>
                </a:solidFill>
              </a:rPr>
              <a:t> de </a:t>
            </a:r>
            <a:r>
              <a:rPr lang="en-US" b="1" i="1" dirty="0" err="1" smtClean="0">
                <a:solidFill>
                  <a:srgbClr val="00B0F0"/>
                </a:solidFill>
              </a:rPr>
              <a:t>Tejidos</a:t>
            </a:r>
            <a:r>
              <a:rPr lang="en-US" b="1" dirty="0" smtClean="0">
                <a:solidFill>
                  <a:srgbClr val="00B0F0"/>
                </a:solidFill>
              </a:rPr>
              <a:t>, Mar del Plata, 2011.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786058"/>
            <a:ext cx="3714776" cy="275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3603625" y="1792288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3756025" y="1944688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7816850" y="1800225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1318" name="Picture 6" descr="wall_shear_stress_cone_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261170"/>
            <a:ext cx="4452942" cy="302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CFD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14420"/>
          </a:xfrm>
        </p:spPr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First studies </a:t>
            </a:r>
            <a:r>
              <a:rPr lang="en-US" b="1" noProof="0" dirty="0" smtClean="0">
                <a:solidFill>
                  <a:srgbClr val="00B0F0"/>
                </a:solidFill>
              </a:rPr>
              <a:t>[20]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57200" y="5429264"/>
            <a:ext cx="82296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[20] LEGENDRE, D. et al. Computational Fluid Dynamics Investigation of a Centrifugal Blood Pump. Artificial Organs 32(4):342–348, 2008.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CFX 6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2" y="2261170"/>
            <a:ext cx="4000528" cy="300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3603625" y="1792288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3756025" y="1944688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7816850" y="1800225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noProof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COMPUTATIONAL FLUID DYNAMICS</a:t>
            </a:r>
            <a:endParaRPr lang="en-US" noProof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14420"/>
          </a:xfrm>
        </p:spPr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New pumps, rotor only with vanes </a:t>
            </a:r>
            <a:r>
              <a:rPr lang="en-US" b="1" noProof="0" dirty="0" smtClean="0">
                <a:solidFill>
                  <a:srgbClr val="00B0F0"/>
                </a:solidFill>
              </a:rPr>
              <a:t>[21]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57200" y="5857892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[21] LÉO, L. et al. </a:t>
            </a:r>
            <a:r>
              <a:rPr lang="pt-BR" b="1" dirty="0" smtClean="0">
                <a:solidFill>
                  <a:srgbClr val="00B0F0"/>
                </a:solidFill>
              </a:rPr>
              <a:t>Análise por CFD do escoamento de Bombas de Sangue Centrífugas em plataforma integrada CAD/CAE. </a:t>
            </a:r>
            <a:r>
              <a:rPr lang="pt-BR" b="1" i="1" dirty="0" smtClean="0">
                <a:solidFill>
                  <a:srgbClr val="00B0F0"/>
                </a:solidFill>
              </a:rPr>
              <a:t>Revista Sinergia</a:t>
            </a:r>
            <a:r>
              <a:rPr lang="pt-BR" b="1" dirty="0" smtClean="0">
                <a:solidFill>
                  <a:srgbClr val="00B0F0"/>
                </a:solidFill>
              </a:rPr>
              <a:t>, 15(2):105-114, 2014.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2737712"/>
            <a:ext cx="4357750" cy="269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C3C8D2"/>
              </a:clrFrom>
              <a:clrTo>
                <a:srgbClr val="C3C8D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4092" y="2714620"/>
            <a:ext cx="39551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3603625" y="1792288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3756025" y="1944688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7816850" y="1800225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noProof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COMPUTATIONAL FLUID DYNAMICS</a:t>
            </a:r>
            <a:endParaRPr lang="en-US" noProof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14420"/>
          </a:xfrm>
        </p:spPr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ICBP (turbulence models with hemolysis prediction)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EESC USP</a:t>
            </a:r>
            <a:endParaRPr lang="en-US" noProof="0" dirty="0" smtClean="0">
              <a:solidFill>
                <a:srgbClr val="00B0F0"/>
              </a:solidFill>
            </a:endParaRP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pic>
        <p:nvPicPr>
          <p:cNvPr id="11" name="Imagem 10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3143240" y="2285992"/>
            <a:ext cx="5553075" cy="2649855"/>
          </a:xfrm>
          <a:prstGeom prst="rect">
            <a:avLst/>
          </a:prstGeom>
        </p:spPr>
      </p:pic>
      <p:pic>
        <p:nvPicPr>
          <p:cNvPr id="12" name="Imagem 11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214282" y="4500570"/>
            <a:ext cx="4092486" cy="2071702"/>
          </a:xfrm>
          <a:prstGeom prst="rect">
            <a:avLst/>
          </a:prstGeom>
        </p:spPr>
      </p:pic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5105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928934"/>
            <a:ext cx="2415663" cy="785818"/>
          </a:xfrm>
          <a:prstGeom prst="rect">
            <a:avLst/>
          </a:prstGeom>
          <a:noFill/>
        </p:spPr>
      </p:pic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3714752"/>
            <a:ext cx="2134392" cy="571504"/>
          </a:xfrm>
          <a:prstGeom prst="rect">
            <a:avLst/>
          </a:prstGeom>
          <a:noFill/>
        </p:spPr>
      </p:pic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3" y="5214950"/>
            <a:ext cx="2448599" cy="500066"/>
          </a:xfrm>
          <a:prstGeom prst="rect">
            <a:avLst/>
          </a:prstGeom>
          <a:noFill/>
        </p:spPr>
      </p:pic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511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5715016"/>
            <a:ext cx="1071570" cy="428628"/>
          </a:xfrm>
          <a:prstGeom prst="rect">
            <a:avLst/>
          </a:prstGeom>
          <a:noFill/>
        </p:spPr>
      </p:pic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5113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3" y="6143644"/>
            <a:ext cx="1535911" cy="409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81592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Beginning at Institute of Cardiology</a:t>
            </a:r>
          </a:p>
        </p:txBody>
      </p:sp>
      <p:pic>
        <p:nvPicPr>
          <p:cNvPr id="4" name="Picture 6" descr="DSC0023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6255" y="1357313"/>
            <a:ext cx="373380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DSC0024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26" y="1357313"/>
            <a:ext cx="37147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0025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3" y="3871913"/>
            <a:ext cx="367344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Sony\Desktop\EB\pesquisas\+pulsáteis\+ CAA ANDRADE\Fotos CAA\montagem 0803\MVC-012F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5767" y="3857628"/>
            <a:ext cx="3714776" cy="2071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7342216" y="6215082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smtClean="0"/>
              <a:t>IDPC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PIV Validation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3666" name="Imagem 21" descr="Descrição: C:\Users\engenharia01\Downloads\WhatsApp Image 2017-12-20 at 08.23.5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35548" r="29469" b="38263"/>
          <a:stretch>
            <a:fillRect/>
          </a:stretch>
        </p:blipFill>
        <p:spPr bwMode="auto">
          <a:xfrm>
            <a:off x="1367644" y="1532282"/>
            <a:ext cx="6408712" cy="46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5" name="Imagem 24" descr="Descrição: C:\Users\engenharia01\Downloads\Cópia de 20170809_201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1"/>
          <a:stretch>
            <a:fillRect/>
          </a:stretch>
        </p:blipFill>
        <p:spPr bwMode="auto">
          <a:xfrm rot="5400000">
            <a:off x="1313312" y="3412417"/>
            <a:ext cx="2745010" cy="262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464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m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29297" r="14743" b="5859"/>
          <a:stretch>
            <a:fillRect/>
          </a:stretch>
        </p:blipFill>
        <p:spPr bwMode="auto">
          <a:xfrm>
            <a:off x="1375700" y="1532282"/>
            <a:ext cx="3412324" cy="181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 cstate="print"/>
          <a:srcRect l="30494" t="20001" r="28821" b="36969"/>
          <a:stretch/>
        </p:blipFill>
        <p:spPr bwMode="auto">
          <a:xfrm>
            <a:off x="6084167" y="764704"/>
            <a:ext cx="3059288" cy="202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3603625" y="1792288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3756025" y="1944688"/>
            <a:ext cx="457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HEMOLYSIS PREDICTION AND VALIDATION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1114420"/>
          </a:xfrm>
        </p:spPr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Normalized Index of Hemolysis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Harboe</a:t>
            </a:r>
            <a:r>
              <a:rPr lang="en-US" dirty="0" smtClean="0">
                <a:solidFill>
                  <a:srgbClr val="0070C0"/>
                </a:solidFill>
              </a:rPr>
              <a:t> Method and TMB methods</a:t>
            </a:r>
            <a:endParaRPr lang="en-US" noProof="0" dirty="0" smtClean="0">
              <a:solidFill>
                <a:srgbClr val="00B0F0"/>
              </a:solidFill>
            </a:endParaRP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9570" name="Picture 2" descr="C:\Users\Usuario\Desktop\EB\Laboratório de Bioengenharia\fotos\IMG-20171109-WA0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4" y="2780928"/>
            <a:ext cx="6918326" cy="38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520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NORMALIZED INDEX OF HEMOLYSIS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Experimental set for NIH measurements	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  <a:p>
            <a:endParaRPr lang="en-US" noProof="0" dirty="0" smtClean="0"/>
          </a:p>
          <a:p>
            <a:endParaRPr lang="en-US" noProof="0" dirty="0"/>
          </a:p>
        </p:txBody>
      </p:sp>
      <p:pic>
        <p:nvPicPr>
          <p:cNvPr id="5" name="Picture 6" descr="circuit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605" y="2500306"/>
            <a:ext cx="6834029" cy="406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94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Plasma Free Hemoglobin </a:t>
            </a:r>
            <a:r>
              <a:rPr lang="en-US" b="1" noProof="0" dirty="0" smtClean="0">
                <a:solidFill>
                  <a:srgbClr val="00B0F0"/>
                </a:solidFill>
              </a:rPr>
              <a:t>[22]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  <a:p>
            <a:endParaRPr lang="en-US" noProof="0" dirty="0" smtClean="0"/>
          </a:p>
          <a:p>
            <a:endParaRPr lang="en-US" noProof="0" dirty="0"/>
          </a:p>
        </p:txBody>
      </p:sp>
      <p:graphicFrame>
        <p:nvGraphicFramePr>
          <p:cNvPr id="102402" name="Object 0"/>
          <p:cNvGraphicFramePr>
            <a:graphicFrameLocks noChangeAspect="1"/>
          </p:cNvGraphicFramePr>
          <p:nvPr/>
        </p:nvGraphicFramePr>
        <p:xfrm>
          <a:off x="2286013" y="2357430"/>
          <a:ext cx="4929193" cy="309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5" r:id="rId3" imgW="4787900" imgH="3009900" progId="Word.Picture.8">
                  <p:embed/>
                </p:oleObj>
              </mc:Choice>
              <mc:Fallback>
                <p:oleObj r:id="rId3" imgW="4787900" imgH="30099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309" r="16730"/>
                      <a:stretch>
                        <a:fillRect/>
                      </a:stretch>
                    </p:blipFill>
                    <p:spPr bwMode="auto">
                      <a:xfrm>
                        <a:off x="2286013" y="2357430"/>
                        <a:ext cx="4929193" cy="30970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57200" y="5857892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[22] BOCK, E. et al. Implantable Centrifugal Blood Pump With Dual Impeller and Double Pivot Bearing System: Electromechanical Actuator, Prototyping, and Anatomical Studies. </a:t>
            </a:r>
            <a:r>
              <a:rPr lang="en-US" b="1" i="1" dirty="0" smtClean="0">
                <a:solidFill>
                  <a:srgbClr val="00B0F0"/>
                </a:solidFill>
              </a:rPr>
              <a:t>Artificial Organs</a:t>
            </a:r>
            <a:r>
              <a:rPr lang="en-US" b="1" dirty="0" smtClean="0">
                <a:solidFill>
                  <a:srgbClr val="00B0F0"/>
                </a:solidFill>
              </a:rPr>
              <a:t>, 35(5):437–442, 2011.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NORMALIZED INDEX OF HEMOLYSIS</a:t>
            </a:r>
          </a:p>
        </p:txBody>
      </p:sp>
    </p:spTree>
    <p:extLst>
      <p:ext uri="{BB962C8B-B14F-4D97-AF65-F5344CB8AC3E}">
        <p14:creationId xmlns:p14="http://schemas.microsoft.com/office/powerpoint/2010/main" val="26053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NIH in 4 samples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NIH resulted in 0,0054 ± 2,46.10</a:t>
            </a:r>
            <a:r>
              <a:rPr lang="en-US" baseline="30000" noProof="0" dirty="0" smtClean="0">
                <a:solidFill>
                  <a:srgbClr val="0070C0"/>
                </a:solidFill>
              </a:rPr>
              <a:t>-3</a:t>
            </a:r>
            <a:r>
              <a:rPr lang="en-US" noProof="0" dirty="0" smtClean="0">
                <a:solidFill>
                  <a:srgbClr val="0070C0"/>
                </a:solidFill>
              </a:rPr>
              <a:t> mg/100L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p:graphicFrame>
        <p:nvGraphicFramePr>
          <p:cNvPr id="103427" name="Object 0"/>
          <p:cNvGraphicFramePr>
            <a:graphicFrameLocks noChangeAspect="1"/>
          </p:cNvGraphicFramePr>
          <p:nvPr/>
        </p:nvGraphicFramePr>
        <p:xfrm>
          <a:off x="1250133" y="2786058"/>
          <a:ext cx="6643734" cy="37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9" r:id="rId3" imgW="7468247" imgH="4200508" progId="Excel.Sheet.8">
                  <p:embed/>
                </p:oleObj>
              </mc:Choice>
              <mc:Fallback>
                <p:oleObj r:id="rId3" imgW="7468247" imgH="420050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133" y="2786058"/>
                        <a:ext cx="6643734" cy="373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NORMALIZED INDEX OF HEMOLYSIS</a:t>
            </a:r>
          </a:p>
        </p:txBody>
      </p:sp>
    </p:spTree>
    <p:extLst>
      <p:ext uri="{BB962C8B-B14F-4D97-AF65-F5344CB8AC3E}">
        <p14:creationId xmlns:p14="http://schemas.microsoft.com/office/powerpoint/2010/main" val="13509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EXPERIMENTAL SURGERY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Animal</a:t>
            </a:r>
            <a:r>
              <a:rPr lang="en-US" noProof="0" dirty="0" smtClean="0">
                <a:solidFill>
                  <a:srgbClr val="0070C0"/>
                </a:solidFill>
              </a:rPr>
              <a:t> model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Surgical Instruments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Surgical Techniques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Animal care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Ethics Committee (for animal experiments) 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p:pic>
        <p:nvPicPr>
          <p:cNvPr id="7" name="Picture 3" descr="C:\Users\Sony\Desktop\EB\pesquisas\+pulsáteis\+ CAA ANDRADE\bezerro XIII\in viv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25456" y="1500174"/>
            <a:ext cx="3051821" cy="2288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Device for cannulae insertion</a:t>
            </a:r>
            <a:r>
              <a:rPr lang="en-US" noProof="0" dirty="0" smtClean="0">
                <a:solidFill>
                  <a:srgbClr val="0070C0"/>
                </a:solidFill>
              </a:rPr>
              <a:t> in Left Ventricle</a:t>
            </a:r>
            <a:endParaRPr lang="en-US" noProof="0" dirty="0"/>
          </a:p>
        </p:txBody>
      </p:sp>
      <p:pic>
        <p:nvPicPr>
          <p:cNvPr id="9219" name="Picture 3" descr="C:\Users\Sony\Desktop\EB\pesquisas\+pulsáteis\+ CAA ANDRADE\Fotos CAA\Vazador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0546" y="2500322"/>
            <a:ext cx="3619504" cy="2714628"/>
          </a:xfrm>
          <a:prstGeom prst="rect">
            <a:avLst/>
          </a:prstGeom>
          <a:noFill/>
        </p:spPr>
      </p:pic>
      <p:pic>
        <p:nvPicPr>
          <p:cNvPr id="89090" name="Picture 2" descr="C:\Users\Sony\Desktop\EB\pesquisas\+pulsáteis\+ CAA ANDRADE\bezerro XIII\PC07000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4" y="2500305"/>
            <a:ext cx="3643338" cy="2732503"/>
          </a:xfrm>
          <a:prstGeom prst="rect">
            <a:avLst/>
          </a:prstGeom>
          <a:noFill/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EXPERIMENTAL SURGERY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Anatomical studies with animals and cadavers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Thoracic implantation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Abdominal implantation (abdominal aorta)</a:t>
            </a:r>
            <a:endParaRPr lang="en-US" noProof="0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Abdominal implantation (descending aorta)</a:t>
            </a:r>
            <a:endParaRPr lang="en-US" noProof="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EXPERIMENTAL SURGERY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685800" y="228600"/>
            <a:ext cx="762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pt-BR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2" name="Imagem 27" descr="_DSC230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24125" y="2571750"/>
            <a:ext cx="6008688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Imagem 46" descr="D:\+pump\figuras\Posicionamento Anatômico\toracic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571480"/>
            <a:ext cx="3725863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685800" y="228600"/>
            <a:ext cx="762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pt-BR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676" name="Imagem 38" descr="_DSC2166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86063" y="1870075"/>
            <a:ext cx="61293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Imagem 44" descr="D:\+pump\figuras\Posicionamento Anatômico\abdominal A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428604"/>
            <a:ext cx="38481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Electromechanical Total Artificial Heart</a:t>
            </a:r>
            <a:endParaRPr lang="en-US" b="1" noProof="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525963"/>
          </a:xfrm>
        </p:spPr>
        <p:txBody>
          <a:bodyPr/>
          <a:lstStyle/>
          <a:p>
            <a:r>
              <a:rPr lang="en-US" noProof="0" dirty="0" smtClean="0">
                <a:solidFill>
                  <a:srgbClr val="0070C0"/>
                </a:solidFill>
              </a:rPr>
              <a:t>Prof. Aron Andrade IPDC/BCM 1996 </a:t>
            </a:r>
            <a:r>
              <a:rPr lang="en-US" noProof="0" dirty="0" smtClean="0">
                <a:solidFill>
                  <a:srgbClr val="00B0F0"/>
                </a:solidFill>
              </a:rPr>
              <a:t>[4]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Ph.D. Advisor / </a:t>
            </a:r>
            <a:r>
              <a:rPr lang="pt-BR" dirty="0" err="1" smtClean="0">
                <a:solidFill>
                  <a:srgbClr val="0070C0"/>
                </a:solidFill>
              </a:rPr>
              <a:t>Co-Advisor</a:t>
            </a:r>
            <a:endParaRPr lang="pt-BR" dirty="0" smtClean="0">
              <a:solidFill>
                <a:srgbClr val="0070C0"/>
              </a:solidFill>
            </a:endParaRPr>
          </a:p>
        </p:txBody>
      </p:sp>
      <p:pic>
        <p:nvPicPr>
          <p:cNvPr id="4" name="Picture 4" descr="C:\Users\Sony\Desktop\EB\pesquisas\+pulsáteis\+ CAA ANDRADE\Fotos CAA\coração montado\MVC-024F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2816384"/>
            <a:ext cx="4490862" cy="2755756"/>
          </a:xfrm>
          <a:prstGeom prst="rect">
            <a:avLst/>
          </a:prstGeom>
          <a:noFill/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85804" y="6000768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[4] </a:t>
            </a:r>
            <a:r>
              <a:rPr lang="en-US" b="1" dirty="0" smtClean="0">
                <a:solidFill>
                  <a:srgbClr val="00B0F0"/>
                </a:solidFill>
              </a:rPr>
              <a:t>HEMMINGS, S. et al. Improvement of the Control Mechanism of the Electromechanical Total Artificial Heart. </a:t>
            </a:r>
            <a:r>
              <a:rPr lang="en-US" b="1" i="1" dirty="0" smtClean="0">
                <a:solidFill>
                  <a:srgbClr val="00B0F0"/>
                </a:solidFill>
              </a:rPr>
              <a:t>Artificial Organs</a:t>
            </a:r>
            <a:r>
              <a:rPr lang="en-US" b="1" dirty="0" smtClean="0">
                <a:solidFill>
                  <a:srgbClr val="00B0F0"/>
                </a:solidFill>
              </a:rPr>
              <a:t>, 20(1):71, 1996.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1138" name="Picture 2" descr="http://revistagalileu.globo.com/Revista/Galileu2/foto/0,,69460107,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5008" y="2857496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685800" y="228600"/>
            <a:ext cx="762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pt-BR" sz="4400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Imagem 39" descr="_DSC230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9063" y="2281238"/>
            <a:ext cx="49784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Imagem 45" descr="D:\+pump\figuras\Posicionamento Anatômico\abdominal AD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428604"/>
            <a:ext cx="4214813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ony\Desktop\EB\+pump\anatom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806450"/>
            <a:ext cx="9023350" cy="524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ony\Desktop\EB\+pump\anatomi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64341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BIOMATERIALS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3D Printing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Hemolysis INH with ASTM Standards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Thrombogenesis - CFD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Ceramic Pivot Bearings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Wear and Friction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Titanium surface treatment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3666" name="Picture 2" descr="C:\Users\Usuario\Desktop\EB\Laboratório de Bioengenharia\fotos\IMG-20171129-WA0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6" r="13303" b="36947"/>
          <a:stretch/>
        </p:blipFill>
        <p:spPr bwMode="auto">
          <a:xfrm>
            <a:off x="5055764" y="1340768"/>
            <a:ext cx="367652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blob:https://web.whatsapp.com/19d2053d-785b-4744-a3d6-f59adc735c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944" y="3498889"/>
            <a:ext cx="3668341" cy="3146787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6372200" y="3717032"/>
            <a:ext cx="1656184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ony\Desktop\EB\+pump\fotos\SLS Ny\IMG0097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57950" y="1285860"/>
            <a:ext cx="2625347" cy="5000660"/>
          </a:xfrm>
          <a:prstGeom prst="rect">
            <a:avLst/>
          </a:prstGeo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3D PRINTING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642910" y="1118528"/>
            <a:ext cx="5357850" cy="2571768"/>
            <a:chOff x="12601512" y="13643841"/>
            <a:chExt cx="7072362" cy="3301177"/>
          </a:xfrm>
        </p:grpSpPr>
        <p:pic>
          <p:nvPicPr>
            <p:cNvPr id="6" name="Picture 9" descr="C:\Users\BeatrizUebelhart\Desktop\abs sem suporte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6288" y="13643841"/>
              <a:ext cx="3357586" cy="325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C:\Users\BeatrizUebelhart\Desktop\abs suporte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1512" y="13643841"/>
              <a:ext cx="3714776" cy="3301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C:\Users\Sony\Desktop\EB\+pump\fotos\Impressão 3D\IMG0118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910" y="3857628"/>
            <a:ext cx="5500726" cy="2477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MACHINING</a:t>
            </a:r>
            <a:endParaRPr lang="en-US" noProof="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0594" name="Picture 2" descr="C:\Users\Usuario\Desktop\EB\Laboratório de Bioengenharia\fotos\VID-20170621-WA01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9" b="13974"/>
          <a:stretch/>
        </p:blipFill>
        <p:spPr bwMode="auto">
          <a:xfrm>
            <a:off x="1748277" y="1268760"/>
            <a:ext cx="2448272" cy="322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5" name="Picture 3" descr="C:\Users\Usuario\Desktop\EB\Laboratório de Bioengenharia\fotos\IMG-20171005-WA01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0" r="7934" b="14014"/>
          <a:stretch/>
        </p:blipFill>
        <p:spPr bwMode="auto">
          <a:xfrm>
            <a:off x="4427984" y="1268759"/>
            <a:ext cx="3888432" cy="52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C:\Users\Usuario\Desktop\EB\Laboratório de Bioengenharia\fotos\IMG-20161025-WA0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/>
          <a:stretch/>
        </p:blipFill>
        <p:spPr bwMode="auto">
          <a:xfrm>
            <a:off x="1748276" y="4653136"/>
            <a:ext cx="247225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3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WEAR AND FRICTION</a:t>
            </a:r>
            <a:endParaRPr lang="en-US" b="1" noProof="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Workbench</a:t>
            </a:r>
          </a:p>
        </p:txBody>
      </p:sp>
      <p:pic>
        <p:nvPicPr>
          <p:cNvPr id="5" name="Imagem 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r="35367"/>
          <a:stretch/>
        </p:blipFill>
        <p:spPr>
          <a:xfrm>
            <a:off x="1214414" y="2636912"/>
            <a:ext cx="4340225" cy="3935359"/>
          </a:xfrm>
          <a:prstGeom prst="rect">
            <a:avLst/>
          </a:prstGeom>
        </p:spPr>
      </p:pic>
      <p:pic>
        <p:nvPicPr>
          <p:cNvPr id="227329" name="Picture 1" descr="C:\Users\Sony\Desktop\Araki e Michele\Eixo 5x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6136" y="1565627"/>
            <a:ext cx="2856567" cy="2142570"/>
          </a:xfrm>
          <a:prstGeom prst="rect">
            <a:avLst/>
          </a:prstGeom>
          <a:noFill/>
        </p:spPr>
      </p:pic>
      <p:pic>
        <p:nvPicPr>
          <p:cNvPr id="6" name="Espaço Reservado para Conteúdo 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7"/>
          <a:stretch/>
        </p:blipFill>
        <p:spPr bwMode="auto">
          <a:xfrm>
            <a:off x="5796135" y="3933056"/>
            <a:ext cx="2856567" cy="2639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WEAR AND FRICTION</a:t>
            </a:r>
            <a:endParaRPr lang="en-US" b="1" noProof="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Vibration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6" y="2571744"/>
            <a:ext cx="7977540" cy="278608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857884" y="31432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35Hz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715140" y="350043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70Hz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429520" y="385762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105Hz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WEAR AND FRICTION</a:t>
            </a:r>
            <a:endParaRPr lang="en-US" b="1" noProof="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Optical </a:t>
            </a:r>
            <a:r>
              <a:rPr lang="en-US" noProof="0" dirty="0" smtClean="0">
                <a:solidFill>
                  <a:srgbClr val="0070C0"/>
                </a:solidFill>
              </a:rPr>
              <a:t>Microscopy</a:t>
            </a:r>
          </a:p>
        </p:txBody>
      </p:sp>
      <p:pic>
        <p:nvPicPr>
          <p:cNvPr id="228355" name="Picture 3" descr="C:\Users\Sony\Desktop\Araki e Michele\Mancal Polimerico 10x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5" y="2571744"/>
            <a:ext cx="2143140" cy="1607464"/>
          </a:xfrm>
          <a:prstGeom prst="rect">
            <a:avLst/>
          </a:prstGeom>
          <a:noFill/>
        </p:spPr>
      </p:pic>
      <p:pic>
        <p:nvPicPr>
          <p:cNvPr id="228356" name="Picture 4" descr="C:\Users\Sony\Desktop\Araki e Michele\Eixo50x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2303862"/>
            <a:ext cx="5715040" cy="4286570"/>
          </a:xfrm>
          <a:prstGeom prst="rect">
            <a:avLst/>
          </a:prstGeom>
          <a:noFill/>
        </p:spPr>
      </p:pic>
      <p:pic>
        <p:nvPicPr>
          <p:cNvPr id="228357" name="Picture 5" descr="C:\Users\Sony\Desktop\Araki e Michele\Manca 5x 2 opção com cota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472" y="4572008"/>
            <a:ext cx="2071702" cy="1553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noProof="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PLASMA ELECTROLICTIC OXIDATION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5346" y="1714488"/>
            <a:ext cx="601621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noProof="0" dirty="0" smtClean="0">
                <a:solidFill>
                  <a:srgbClr val="0070C0"/>
                </a:solidFill>
              </a:rPr>
              <a:t>Titanium</a:t>
            </a:r>
          </a:p>
          <a:p>
            <a:r>
              <a:rPr lang="en-US" noProof="0" dirty="0" smtClean="0">
                <a:solidFill>
                  <a:srgbClr val="0070C0"/>
                </a:solidFill>
              </a:rPr>
              <a:t>SEM</a:t>
            </a:r>
          </a:p>
          <a:p>
            <a:endParaRPr lang="en-US" noProof="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457200" y="1428736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Artificial Heart,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implantable, pulsatile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Electromechanical actuator, BLDC motor with pusher plates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Bovine pericardium valves </a:t>
            </a:r>
            <a:r>
              <a:rPr lang="en-US" sz="3200" dirty="0" smtClean="0">
                <a:solidFill>
                  <a:srgbClr val="00B0F0"/>
                </a:solidFill>
              </a:rPr>
              <a:t>[5]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Pumping unit in PU </a:t>
            </a:r>
            <a:r>
              <a:rPr lang="en-US" sz="3200" dirty="0" err="1" smtClean="0">
                <a:solidFill>
                  <a:srgbClr val="0070C0"/>
                </a:solidFill>
              </a:rPr>
              <a:t>BioSpam</a:t>
            </a:r>
            <a:endParaRPr lang="en-US" sz="3200" dirty="0" smtClean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 in vivo (calves)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Ready for clinical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ATAH - CAA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85804" y="6072206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b="1" dirty="0" smtClean="0">
                <a:solidFill>
                  <a:srgbClr val="00B0F0"/>
                </a:solidFill>
              </a:rPr>
              <a:t>[5] ANDRADE, A. et al. A Miniaturized Artificial Heart Working with the Natural Heart - The Auxiliary Total Artificial Heart (ATAH). Artificial Organs, 21(6):510, 1997.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uario\Desktop\EB\Laboratório de Bioengenharia\IMG-20170904-WA0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0811"/>
            <a:ext cx="8532440" cy="43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4046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Thanks!</a:t>
            </a:r>
            <a:endParaRPr lang="en-US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0" name="Picture 19" descr="http://www.meiobit.com/files/meiobit-homer%5B3%5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45878"/>
            <a:ext cx="9144000" cy="710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143372" y="-214338"/>
            <a:ext cx="47148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Muito </a:t>
            </a:r>
          </a:p>
          <a:p>
            <a:pPr algn="ctr">
              <a:defRPr/>
            </a:pPr>
            <a:r>
              <a:rPr lang="pt-BR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Obrigado!</a:t>
            </a: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juliettefay.com/wp-content/uploads/2011/05/the-e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4578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152400" y="5854503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dirty="0" smtClean="0">
                <a:ln w="38100">
                  <a:noFill/>
                  <a:prstDash val="solid"/>
                </a:ln>
                <a:solidFill>
                  <a:schemeClr val="bg1"/>
                </a:solidFill>
                <a:latin typeface="+mj-lt"/>
              </a:rPr>
              <a:t>eduardo_bock@yahoo.com.br</a:t>
            </a:r>
            <a:endParaRPr lang="en-US" sz="3600" b="1" cap="none" spc="0" dirty="0">
              <a:ln w="38100">
                <a:noFill/>
                <a:prstDash val="solid"/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2337</Words>
  <Application>Microsoft Office PowerPoint</Application>
  <PresentationFormat>Apresentação na tela (4:3)</PresentationFormat>
  <Paragraphs>469</Paragraphs>
  <Slides>92</Slides>
  <Notes>6</Notes>
  <HiddenSlides>0</HiddenSlides>
  <MMClips>3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incorporados</vt:lpstr>
      </vt:variant>
      <vt:variant>
        <vt:i4>5</vt:i4>
      </vt:variant>
      <vt:variant>
        <vt:lpstr>Títulos de slides</vt:lpstr>
      </vt:variant>
      <vt:variant>
        <vt:i4>92</vt:i4>
      </vt:variant>
    </vt:vector>
  </HeadingPairs>
  <TitlesOfParts>
    <vt:vector size="101" baseType="lpstr">
      <vt:lpstr>Tema do Office</vt:lpstr>
      <vt:lpstr>Personalizar design</vt:lpstr>
      <vt:lpstr>1_Personalizar design</vt:lpstr>
      <vt:lpstr>2_Personalizar design</vt:lpstr>
      <vt:lpstr>Image</vt:lpstr>
      <vt:lpstr>Foto do Photo Editor</vt:lpstr>
      <vt:lpstr>Photo Editor Photo</vt:lpstr>
      <vt:lpstr>Microsoft Word Picture</vt:lpstr>
      <vt:lpstr>Planilha do Microsoft Excel 97-2003</vt:lpstr>
      <vt:lpstr>Artificial heart and mechanically assisted circulatory support: hemolysis and wear evaluation in ceramic pivot bearings.</vt:lpstr>
      <vt:lpstr>Laboratory of Bioengineering  and Biomaterials BIOENG</vt:lpstr>
      <vt:lpstr>Research lines</vt:lpstr>
      <vt:lpstr>Artificial Heart and VADs</vt:lpstr>
      <vt:lpstr>Eduardo Bock</vt:lpstr>
      <vt:lpstr>Introduction</vt:lpstr>
      <vt:lpstr>Beginning at Institute of Cardiology</vt:lpstr>
      <vt:lpstr>Electromechanical Total Artificial Heart</vt:lpstr>
      <vt:lpstr>Apresentação do PowerPoint</vt:lpstr>
      <vt:lpstr>Auxiliary Total Artificial Heart ATAH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LVAD - INCOR</vt:lpstr>
      <vt:lpstr>Apresentação do PowerPoint</vt:lpstr>
      <vt:lpstr>Apresentação do PowerPoint</vt:lpstr>
      <vt:lpstr>Apresentação do PowerPoint</vt:lpstr>
      <vt:lpstr>Apresentação do PowerPoint</vt:lpstr>
      <vt:lpstr>Clinical Experience</vt:lpstr>
      <vt:lpstr>Apresentação do PowerPoint</vt:lpstr>
      <vt:lpstr>Apresentação do PowerPoint</vt:lpstr>
      <vt:lpstr>Apresentação do PowerPoint</vt:lpstr>
      <vt:lpstr>K-PUMP</vt:lpstr>
      <vt:lpstr>BAYLOR COLLEGE OF MEDICINE </vt:lpstr>
      <vt:lpstr>Apresentação do PowerPoint</vt:lpstr>
      <vt:lpstr>BAYLOR COLLEGE OF MEDICINE </vt:lpstr>
      <vt:lpstr>PREVIOUS IDEAS </vt:lpstr>
      <vt:lpstr>PREVIOUS IDEAS </vt:lpstr>
      <vt:lpstr>PREVIOUS IDEAS </vt:lpstr>
      <vt:lpstr>IMPLANTABLE CENTRIFUGAL BLOOD PUMP (ICBP)</vt:lpstr>
      <vt:lpstr>ICBP</vt:lpstr>
      <vt:lpstr>ICBP</vt:lpstr>
      <vt:lpstr>ICBP</vt:lpstr>
      <vt:lpstr>Apresentação do PowerPoint</vt:lpstr>
      <vt:lpstr>Apresentação do PowerPoint</vt:lpstr>
      <vt:lpstr>Apresentação do PowerPoint</vt:lpstr>
      <vt:lpstr>Others in Brazil</vt:lpstr>
      <vt:lpstr>Apresentação do PowerPoint</vt:lpstr>
      <vt:lpstr>Apresentação do PowerPoint</vt:lpstr>
      <vt:lpstr>Research at Labbioeng</vt:lpstr>
      <vt:lpstr>CONTROL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CFD</vt:lpstr>
      <vt:lpstr>MODELING</vt:lpstr>
      <vt:lpstr>CFD</vt:lpstr>
      <vt:lpstr>COMPUTATIONAL FLUID DYNAMICS</vt:lpstr>
      <vt:lpstr>COMPUTATIONAL FLUID DYNAMICS</vt:lpstr>
      <vt:lpstr>PIV Validation</vt:lpstr>
      <vt:lpstr>HEMOLYSIS PREDICTION AND VALIDATION</vt:lpstr>
      <vt:lpstr>NORMALIZED INDEX OF HEMOLYSIS</vt:lpstr>
      <vt:lpstr>NORMALIZED INDEX OF HEMOLYSIS</vt:lpstr>
      <vt:lpstr>NORMALIZED INDEX OF HEMOLYSIS</vt:lpstr>
      <vt:lpstr>EXPERIMENTAL SURGERY</vt:lpstr>
      <vt:lpstr>EXPERIMENTAL SURGERY</vt:lpstr>
      <vt:lpstr>EXPERIMENTAL SURGERY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BIOMATERIALS</vt:lpstr>
      <vt:lpstr>Apresentação do PowerPoint</vt:lpstr>
      <vt:lpstr>MACHINING</vt:lpstr>
      <vt:lpstr>WEAR AND FRICTION</vt:lpstr>
      <vt:lpstr>WEAR AND FRICTION</vt:lpstr>
      <vt:lpstr>WEAR AND FRICTION</vt:lpstr>
      <vt:lpstr>PLASMA ELECTROLICTIC OXIDATION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Eduardo Bock</dc:creator>
  <cp:lastModifiedBy>Eduardo Bock</cp:lastModifiedBy>
  <cp:revision>148</cp:revision>
  <dcterms:created xsi:type="dcterms:W3CDTF">2013-07-05T01:50:07Z</dcterms:created>
  <dcterms:modified xsi:type="dcterms:W3CDTF">2018-04-26T18:18:07Z</dcterms:modified>
</cp:coreProperties>
</file>